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  <p:sldMasterId id="2147483656" r:id="rId2"/>
    <p:sldMasterId id="2147483661" r:id="rId3"/>
    <p:sldMasterId id="2147483657" r:id="rId4"/>
    <p:sldMasterId id="2147483658" r:id="rId5"/>
    <p:sldMasterId id="2147483664" r:id="rId6"/>
    <p:sldMasterId id="2147483660" r:id="rId7"/>
    <p:sldMasterId id="2147483662" r:id="rId8"/>
    <p:sldMasterId id="2147483663" r:id="rId9"/>
    <p:sldMasterId id="2147483659" r:id="rId10"/>
    <p:sldMasterId id="2147483666" r:id="rId11"/>
    <p:sldMasterId id="2147484099" r:id="rId12"/>
  </p:sldMasterIdLst>
  <p:notesMasterIdLst>
    <p:notesMasterId r:id="rId60"/>
  </p:notesMasterIdLst>
  <p:handoutMasterIdLst>
    <p:handoutMasterId r:id="rId61"/>
  </p:handoutMasterIdLst>
  <p:sldIdLst>
    <p:sldId id="392" r:id="rId13"/>
    <p:sldId id="315" r:id="rId14"/>
    <p:sldId id="316" r:id="rId15"/>
    <p:sldId id="347" r:id="rId16"/>
    <p:sldId id="346" r:id="rId17"/>
    <p:sldId id="317" r:id="rId18"/>
    <p:sldId id="350" r:id="rId19"/>
    <p:sldId id="318" r:id="rId20"/>
    <p:sldId id="320" r:id="rId21"/>
    <p:sldId id="319" r:id="rId22"/>
    <p:sldId id="355" r:id="rId23"/>
    <p:sldId id="323" r:id="rId24"/>
    <p:sldId id="357" r:id="rId25"/>
    <p:sldId id="328" r:id="rId26"/>
    <p:sldId id="360" r:id="rId27"/>
    <p:sldId id="329" r:id="rId28"/>
    <p:sldId id="330" r:id="rId29"/>
    <p:sldId id="331" r:id="rId30"/>
    <p:sldId id="364" r:id="rId31"/>
    <p:sldId id="363" r:id="rId32"/>
    <p:sldId id="366" r:id="rId33"/>
    <p:sldId id="332" r:id="rId34"/>
    <p:sldId id="333" r:id="rId35"/>
    <p:sldId id="393" r:id="rId36"/>
    <p:sldId id="336" r:id="rId37"/>
    <p:sldId id="337" r:id="rId38"/>
    <p:sldId id="338" r:id="rId39"/>
    <p:sldId id="340" r:id="rId40"/>
    <p:sldId id="394" r:id="rId41"/>
    <p:sldId id="388" r:id="rId42"/>
    <p:sldId id="395" r:id="rId43"/>
    <p:sldId id="396" r:id="rId44"/>
    <p:sldId id="398" r:id="rId45"/>
    <p:sldId id="399" r:id="rId46"/>
    <p:sldId id="400" r:id="rId47"/>
    <p:sldId id="401" r:id="rId48"/>
    <p:sldId id="402" r:id="rId49"/>
    <p:sldId id="405" r:id="rId50"/>
    <p:sldId id="406" r:id="rId51"/>
    <p:sldId id="403" r:id="rId52"/>
    <p:sldId id="404" r:id="rId53"/>
    <p:sldId id="408" r:id="rId54"/>
    <p:sldId id="409" r:id="rId55"/>
    <p:sldId id="410" r:id="rId56"/>
    <p:sldId id="407" r:id="rId57"/>
    <p:sldId id="411" r:id="rId58"/>
    <p:sldId id="412" r:id="rId5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2B3"/>
    <a:srgbClr val="FDC382"/>
    <a:srgbClr val="D8A57E"/>
    <a:srgbClr val="F9F9F7"/>
    <a:srgbClr val="A0CED6"/>
    <a:srgbClr val="F0F5F7"/>
    <a:srgbClr val="4F87C6"/>
    <a:srgbClr val="B3B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801" autoAdjust="0"/>
    <p:restoredTop sz="94622" autoAdjust="0"/>
  </p:normalViewPr>
  <p:slideViewPr>
    <p:cSldViewPr>
      <p:cViewPr varScale="1">
        <p:scale>
          <a:sx n="121" d="100"/>
          <a:sy n="121" d="100"/>
        </p:scale>
        <p:origin x="-1723" y="-67"/>
      </p:cViewPr>
      <p:guideLst>
        <p:guide orient="horz" pos="2160"/>
        <p:guide pos="288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fld id="{D3B273EF-A822-40DD-A8DC-F3DEFEEBCD4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6059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9523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fld id="{E4771937-0C9F-460A-A509-7DC5C34503B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3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48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FEAC951D-A062-4834-8268-3B45A594C1FE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11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54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CC06D6D8-5A9C-4F21-9142-CBA35A65AEB3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12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64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0358F057-738E-421F-8F8A-B26A1447E1FA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14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85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0DA3C760-621E-41B1-B531-64F230FAB4EB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16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95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F5D4FC52-6001-4244-885C-822DE6784852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17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05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8CD215A2-828F-492D-8A55-49C616378CBC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18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4EF355D3-30F7-4D65-8C6D-B477F474A116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20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26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04A87F1D-E332-46DE-B681-FACB6FA2BC64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22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36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9C731D7F-7AA5-4832-808C-4B70547E8225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23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46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B34A0572-06CD-429C-963A-BF39A4E93D65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25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67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84B715AF-8C08-428F-AC39-EBBD4AC56F67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2738D448-41CB-4010-8AED-248211FDC02B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26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98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151CB2CB-A465-4528-BE39-4BBAA7734723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27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208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2169E82F-B826-408A-B33C-367BE6D588CA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28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228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7BA7CBF9-ED97-4F5C-81CD-2D6A63AA293A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31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46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4095B7DD-00FD-4399-80C2-F28E3BB5A3FF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33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618E3E8C-6972-4850-A814-281595C36EB6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35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4FEB7702-D016-412D-A86B-18B8B59E3550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36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CFF63140-ADA0-410C-BAEA-9B012062CDB1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38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BE9B37E2-22D1-4674-AE35-6412BCBD51D1}" type="slidenum">
              <a:rPr lang="en-US" altLang="zh-TW" sz="1200">
                <a:solidFill>
                  <a:schemeClr val="tx1"/>
                </a:solidFill>
              </a:rPr>
              <a:pPr eaLnBrk="1" hangingPunct="1"/>
              <a:t>40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6E42709A-13F9-4356-B155-52C853E60530}" type="slidenum">
              <a:rPr lang="en-US" altLang="zh-TW" sz="1200">
                <a:solidFill>
                  <a:schemeClr val="tx1"/>
                </a:solidFill>
              </a:rPr>
              <a:pPr eaLnBrk="1" hangingPunct="1"/>
              <a:t>41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62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30D21F07-EE14-4940-81CD-01EC7243344B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83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02DB85FB-21AF-4604-8DC3-1466B4EF4915}" type="slidenum">
              <a:rPr lang="en-US" altLang="zh-TW" sz="1200" b="0">
                <a:solidFill>
                  <a:schemeClr val="tx1"/>
                </a:solidFill>
              </a:rPr>
              <a:pPr eaLnBrk="1" hangingPunct="1"/>
              <a:t>42</a:t>
            </a:fld>
            <a:endParaRPr lang="en-US" altLang="zh-TW" sz="1200" b="0">
              <a:solidFill>
                <a:schemeClr val="tx1"/>
              </a:solidFill>
            </a:endParaRPr>
          </a:p>
        </p:txBody>
      </p:sp>
      <p:sp>
        <p:nvSpPr>
          <p:cNvPr id="1167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C8C4A8D2-ADCC-4A55-8FDF-3DD5FE619DF2}" type="slidenum">
              <a:rPr lang="en-US" altLang="zh-TW" sz="1200" b="0">
                <a:solidFill>
                  <a:schemeClr val="tx1"/>
                </a:solidFill>
              </a:rPr>
              <a:pPr eaLnBrk="1" hangingPunct="1"/>
              <a:t>43</a:t>
            </a:fld>
            <a:endParaRPr lang="en-US" altLang="zh-TW" sz="1200" b="0">
              <a:solidFill>
                <a:schemeClr val="tx1"/>
              </a:solidFill>
            </a:endParaRPr>
          </a:p>
        </p:txBody>
      </p:sp>
      <p:sp>
        <p:nvSpPr>
          <p:cNvPr id="1177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A779EB66-9118-4A00-8459-732780F7368C}" type="slidenum">
              <a:rPr lang="en-US" altLang="zh-TW" sz="1200" b="0">
                <a:solidFill>
                  <a:schemeClr val="tx1"/>
                </a:solidFill>
              </a:rPr>
              <a:pPr eaLnBrk="1" hangingPunct="1"/>
              <a:t>44</a:t>
            </a:fld>
            <a:endParaRPr lang="en-US" altLang="zh-TW" sz="1200" b="0">
              <a:solidFill>
                <a:schemeClr val="tx1"/>
              </a:solidFill>
            </a:endParaRPr>
          </a:p>
        </p:txBody>
      </p:sp>
      <p:sp>
        <p:nvSpPr>
          <p:cNvPr id="1187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5551F8C9-AFD4-4608-A037-4AE5FC59F2F9}" type="slidenum">
              <a:rPr lang="en-US" altLang="zh-TW" sz="1200" b="0">
                <a:solidFill>
                  <a:schemeClr val="tx1"/>
                </a:solidFill>
              </a:rPr>
              <a:pPr eaLnBrk="1" hangingPunct="1"/>
              <a:t>46</a:t>
            </a:fld>
            <a:endParaRPr lang="en-US" altLang="zh-TW" sz="1200" b="0">
              <a:solidFill>
                <a:schemeClr val="tx1"/>
              </a:solidFill>
            </a:endParaRPr>
          </a:p>
        </p:txBody>
      </p:sp>
      <p:sp>
        <p:nvSpPr>
          <p:cNvPr id="1218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CDDF0277-AEA2-4C24-8840-2D89766AC49D}" type="slidenum">
              <a:rPr lang="en-US" altLang="zh-TW" sz="1200">
                <a:solidFill>
                  <a:schemeClr val="tx1"/>
                </a:solidFill>
              </a:rPr>
              <a:pPr eaLnBrk="1" hangingPunct="1"/>
              <a:t>5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93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E7EA4C62-9409-44DB-A14D-05B69EBB5441}" type="slidenum">
              <a:rPr lang="en-US" altLang="zh-TW" sz="1200">
                <a:solidFill>
                  <a:schemeClr val="tx1"/>
                </a:solidFill>
              </a:rPr>
              <a:pPr eaLnBrk="1" hangingPunct="1"/>
              <a:t>6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03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B0BB2DAA-7659-4D6D-A472-E7B2F54CBE88}" type="slidenum">
              <a:rPr lang="en-US" altLang="zh-TW" sz="1200">
                <a:solidFill>
                  <a:schemeClr val="tx1"/>
                </a:solidFill>
              </a:rPr>
              <a:pPr eaLnBrk="1" hangingPunct="1"/>
              <a:t>7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13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D260BF5A-923C-438B-9E63-B32526C99960}" type="slidenum">
              <a:rPr lang="en-US" altLang="zh-TW" sz="1200">
                <a:solidFill>
                  <a:schemeClr val="tx1"/>
                </a:solidFill>
              </a:rPr>
              <a:pPr eaLnBrk="1" hangingPunct="1"/>
              <a:t>8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24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0C716AEE-41E6-4B35-9E4A-C6646251727A}" type="slidenum">
              <a:rPr lang="en-US" altLang="zh-TW" sz="1200">
                <a:solidFill>
                  <a:schemeClr val="tx1"/>
                </a:solidFill>
              </a:rPr>
              <a:pPr eaLnBrk="1" hangingPunct="1"/>
              <a:t>9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34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63067075-3428-446B-B056-61063DB0434A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10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44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4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7782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52B25C-882D-474D-92BA-CF89F8D0DF8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39337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22A456-3083-4414-B719-6DED7F2D8C8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19466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C9B819-824E-43B5-83FA-1ADA2F38D80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77177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924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295400"/>
            <a:ext cx="3924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3D1634-BE14-4249-BF45-763933CF95E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27762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D5559D-B37D-4305-8F7E-2291DC86F6C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633194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9BEF4F-3873-4A49-8DB6-2EC0AE6C4BD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7805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92968-C794-49D2-BFD0-E588695DA2F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173820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8478BA-BEFE-46B4-B35A-CF886943571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256831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66D023-A182-489B-BE0B-6725C0B5261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8666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13FFCC-76C3-453E-A0B3-6C5C4ECF15D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905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3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745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745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3D0BF9-F65F-43A6-B682-23DFD62B920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297298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2E96C4-BE96-48FF-AB0A-85E61B26979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103132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61F0AC-65AF-4136-B1E9-EB0940749E5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406981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600A0-9720-4257-8A03-B5701B7A8C1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63712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0FFC97-137D-48B0-A1D9-4B0283E42ED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39404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A7027C-ED43-4A61-AAA6-70BADB88958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046462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72DF88-1B23-4790-B3D6-D1013B223A2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652124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D78826-1C18-4803-AEFB-4700779E6AD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34270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B2DE2F-8470-4981-86DB-CB36CD7FDE6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141912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D4FCA0-9E81-4897-8CA0-47A189DF275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9776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BE3FAC-F35C-45CB-87F9-55AE6C68604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259366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E91806-BBCC-47FC-8279-75AAD0B0F84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501493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1192DB-EB38-4CC6-A11F-24E3AF7A2B4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44757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AA6891-1AC6-4779-AAD9-444B5D814CA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476533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3495-1E97-49EB-B105-717B7198F18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617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514600"/>
            <a:ext cx="35814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514600"/>
            <a:ext cx="35814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39E110-61BF-4DAA-852A-C3E7385E10F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9358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94CA0B-2FA8-4212-BB82-DA68AF2B1E2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691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68823F-9926-4355-A76C-EBAFB2BEA06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60948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DC227-5BE4-4570-8F98-F79A88F0E54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428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2638E-45BE-4525-B1B8-D2FB1662972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238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63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B00F4B-A1F4-4580-8E6B-DA72CC4B2BF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936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B214EC-39CF-4CC9-A9C5-6E3775E1EE8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760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3750" y="889000"/>
            <a:ext cx="4289425" cy="5397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6999288" y="889000"/>
            <a:ext cx="12720638" cy="5397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A90BA-9714-4CC5-95EE-49EA73717DC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7516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36CE35-40B5-48F5-831D-AE4B44E9BB6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2075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9900E-E989-4FB0-BE9D-1A1EAF74D2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681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C53E7D-C4F8-4731-ADD4-C3EF2901342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2509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762000"/>
            <a:ext cx="3810000" cy="209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762000"/>
            <a:ext cx="3810000" cy="209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1A8216-0716-4B2B-89FA-FA985869645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748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8A2B42-F6B8-4DBE-8B1A-7D79D3DEAA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7424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66F70-DDF4-45C7-9687-386A3B32874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1136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BA37-ABC5-40AB-BCC6-376765E5FCE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029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355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4E67AA-84B8-4DD0-811C-01C126AD36F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34117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0E12AE-DB06-47D1-8505-5741BD43F0B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6655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BC205A-32EC-45F5-B2D9-0AEB12BA75D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2617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0"/>
            <a:ext cx="2247900" cy="28590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1300" cy="28590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FC1E42-18ED-4ABB-854D-43D32988D90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32982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F2C97C-6693-434A-9C5D-DC20A00A38A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1610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A992F-523E-459B-99E8-A1F0E8F6F14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43764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B3C55D-C7AE-49BA-9284-B81BCC24F60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37069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255713"/>
            <a:ext cx="3543300" cy="2097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55713"/>
            <a:ext cx="3543300" cy="2097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46B855-C3A8-4A17-8E55-6C69312526A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6174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EE652B-DAE2-48BE-BAB2-C163B14D744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62289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C49470-9381-4318-8D33-2B2E37F3424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506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369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EE75C2-F717-4F30-9609-8078F8E097E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78781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C66D5-9244-47D4-9479-171A6B314D3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55552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50DE4C-AD9B-4513-9CA2-E6EB3132DC0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8155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30BFCF-65FC-479A-9FED-739AA1A05AE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20315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533400"/>
            <a:ext cx="1866900" cy="281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533400"/>
            <a:ext cx="5448300" cy="281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82E347-1D0A-4C0F-B91B-5296796CB43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71370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231E0E-096F-4BB4-982D-FB8DE4D50FF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050085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A9D2C-E423-4132-AF02-01389342FF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34396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5DBCE9-92B3-4EDC-9E06-D69A5E47E14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0643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60375"/>
            <a:ext cx="3695700" cy="1901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7700" y="460375"/>
            <a:ext cx="3695700" cy="1901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C4D991-206D-4EFF-BF1F-3759B33568F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49765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BF0D14-8809-40A0-B671-7994C848ADB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92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025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F24EC0-2ABE-4BC9-985D-1215EF5558D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49956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DFB6AD-644C-4BEA-AA0C-9D7050818B0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72774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D03E7D-FFD5-4D7E-9835-CE6CF524BAA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18613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BC6AA-5273-44CB-8A3B-90B79A2F3A5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07468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2F09DF-5F39-45E8-BCA8-8BC6B2AC43F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88296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20875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208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C56E8-55E8-438F-8D77-34E02C75AEE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64906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8C907-5CE3-4D51-8621-7AD7AB2F784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71896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8E51B5-FFB9-4A01-9EB0-9EFBBE7D1F2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82557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67498F-BCDE-4C94-B79E-4F4F54F5972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77442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320925"/>
            <a:ext cx="3543300" cy="206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7300" y="2320925"/>
            <a:ext cx="3543300" cy="206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284F5C-E794-4FB7-918D-E391601B8A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510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611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A31D6B-342A-4DDC-A5C7-C3F73D3683E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848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516D90-3CE8-4DF8-99C5-03F34CAC35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7533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B7356C-DA38-49D7-99C4-D2AF639DF6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31136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710BE3-F20D-41D7-8AF4-AC6C2C53753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62800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31F627-9DCB-4D86-8051-3E39D653EE8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70526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6AB1AB-E6F3-4EDA-9AE2-E014CE962B2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457015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685800"/>
            <a:ext cx="1943100" cy="37036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5676900" cy="37036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154A8A-BA6B-412F-862F-9F7CDD83ED6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4496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B9BE2-2641-482B-AA7A-FBBCF13F2E7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80774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806142-4762-4F82-9BF5-27D12163A49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34086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B7167-2F33-4A36-850C-6F88DD47AAF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778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8182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0C2D04-726D-4CF5-896C-38566C0BEF9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5664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A12279-5632-4115-996A-C7BA885487A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62589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89D37D-B4FC-416C-A930-EA8825F0721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23688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5B1242-1B50-437C-BC28-48CEDA8D740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4183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62256A-25EE-40BF-815E-8F9430479B3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12140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AE3A52-92C3-4044-81D3-BCC8BD7A9DB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17658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AC8FAF-6CF9-4575-8DE8-DB14A313422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36339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1600200"/>
            <a:ext cx="21717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600200"/>
            <a:ext cx="636270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BBB85C-2D2E-4B6B-9189-246724D66F2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97341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C0227D-D03A-4EBE-8C78-3EDCAA11656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3444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9A41D6-C0F1-4C75-AC7B-C0A2839DBA2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198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020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C42C17-3DC8-41CC-9B36-1DAA8C9BDC4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87635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1F043D-E345-4C1B-A828-F813E3ECF0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84257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B7D697-E53D-4A9B-BD73-E27655776A5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94541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7FBB8A-CB2E-48E5-A009-D544215F19D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70959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AC06A-E81F-452F-A8ED-D963701F2AE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77011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EBE102-8F8D-4588-960A-5C67D055712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84618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37BE1E-A611-4FA4-B7FD-89E0F11A912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54629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C9CF35-63A2-4B55-8870-AF2AE3AE96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23553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29650" y="152400"/>
            <a:ext cx="514350" cy="3124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86600" y="152400"/>
            <a:ext cx="1390650" cy="3124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B17B42-0465-4387-98B9-852131034AB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4425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76B460-4E0E-4673-AFB2-568F835AEFD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3963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16926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BB3903-17EE-4C01-87C9-F63E3AE1C36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98262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599CFE-6C2C-4DED-8654-0CCE5CD610B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57797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041525"/>
            <a:ext cx="3581400" cy="283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41525"/>
            <a:ext cx="3581400" cy="283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B08DEE-10FE-4C64-9869-99288480140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84211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D220E-C856-4F7D-8CE9-4602B570599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25781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C70F1D-5318-4C0A-943F-B502CABC150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98251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253F11-B946-44C0-989B-5705E0C2BDA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85776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9F218A-A44A-4B8A-A5B6-6207788F69A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05480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83ADD8-A649-481E-8C6C-F5296CD4EA7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339041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E8C52F-3FC2-4BD4-861D-E545BBEB46E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956683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041525"/>
            <a:ext cx="2171700" cy="4435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41525"/>
            <a:ext cx="6362700" cy="4435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59E48B-DD93-4CD3-8FBF-00E48423791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3726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7719AB9E-3517-4AF9-9825-60655ED1EAAC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921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922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8001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9221" name="AutoShape 1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222" name="AutoShape 1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223" name="Rectangle 12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7713" indent="-290513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Arial" charset="0"/>
        <a:buChar char="-"/>
        <a:defRPr sz="2000" b="1">
          <a:solidFill>
            <a:schemeClr val="tx1"/>
          </a:solidFill>
          <a:latin typeface="+mn-lt"/>
        </a:defRPr>
      </a:lvl3pPr>
      <a:lvl4pPr marL="1662113" indent="-290513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Arial" charset="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C6156BEE-919C-4F8E-8229-9D040F6728D8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41438"/>
            <a:ext cx="8001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45" name="AutoShape 5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246" name="AutoShape 6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247" name="Rectangle 7"/>
          <p:cNvSpPr>
            <a:spLocks noChangeArrowheads="1"/>
          </p:cNvSpPr>
          <p:nvPr userDrawn="1"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7713" indent="-290513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3pPr>
      <a:lvl4pPr marL="1662113" indent="-290513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V="1">
            <a:off x="0" y="0"/>
            <a:ext cx="9144000" cy="1600200"/>
          </a:xfrm>
          <a:prstGeom prst="rect">
            <a:avLst/>
          </a:prstGeom>
          <a:solidFill>
            <a:srgbClr val="F9F9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600200"/>
            <a:ext cx="457200" cy="5257800"/>
          </a:xfrm>
          <a:prstGeom prst="rect">
            <a:avLst/>
          </a:prstGeom>
          <a:solidFill>
            <a:srgbClr val="A0CE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28" name="Line 11"/>
          <p:cNvSpPr>
            <a:spLocks noChangeShapeType="1"/>
          </p:cNvSpPr>
          <p:nvPr/>
        </p:nvSpPr>
        <p:spPr bwMode="auto">
          <a:xfrm flipH="1">
            <a:off x="0" y="1600200"/>
            <a:ext cx="9144000" cy="0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6999288" y="889000"/>
            <a:ext cx="17162463" cy="1390650"/>
          </a:xfrm>
          <a:prstGeom prst="rect">
            <a:avLst/>
          </a:prstGeom>
          <a:solidFill>
            <a:srgbClr val="FDC382"/>
          </a:solidFill>
          <a:ln>
            <a:noFill/>
          </a:ln>
          <a:effectLst>
            <a:outerShdw dist="63500" dir="2212194" algn="ctr" rotWithShape="0">
              <a:srgbClr val="5F5F5F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182880" tIns="0" rIns="18288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514600"/>
            <a:ext cx="7315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41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9F522102-D3B9-4AB5-91D3-6947E7428D80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  <p:sp>
        <p:nvSpPr>
          <p:cNvPr id="1033" name="AutoShape 1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34" name="AutoShape 15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hf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5pPr>
      <a:lvl6pPr marL="4572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6pPr>
      <a:lvl7pPr marL="9144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7pPr>
      <a:lvl8pPr marL="13716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8pPr>
      <a:lvl9pPr marL="18288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•"/>
        <a:defRPr sz="6000" b="1">
          <a:solidFill>
            <a:srgbClr val="4F87C6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–"/>
        <a:defRPr sz="4000" b="1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0C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 flipV="1">
            <a:off x="0" y="0"/>
            <a:ext cx="9144000" cy="457200"/>
          </a:xfrm>
          <a:prstGeom prst="rect">
            <a:avLst/>
          </a:prstGeom>
          <a:solidFill>
            <a:srgbClr val="F9F9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457200"/>
            <a:ext cx="914400" cy="6400800"/>
          </a:xfrm>
          <a:prstGeom prst="rect">
            <a:avLst/>
          </a:prstGeom>
          <a:solidFill>
            <a:srgbClr val="F0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 flipH="1">
            <a:off x="0" y="457200"/>
            <a:ext cx="9144000" cy="0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762000"/>
            <a:ext cx="7772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894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E086161D-A999-4B51-85AA-DDAF2DED0DC4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6705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2056" name="AutoShape 9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F0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2057" name="AutoShape 1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F0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2058" name="Rectangle 18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Font typeface="Times" pitchFamily="18" charset="0"/>
        <a:buChar char="•"/>
        <a:defRPr sz="2800" b="1" i="1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46075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Font typeface="Arial" charset="0"/>
        <a:buChar char="—"/>
        <a:defRPr sz="2200" b="1">
          <a:solidFill>
            <a:schemeClr val="tx1"/>
          </a:solidFill>
          <a:latin typeface="+mn-lt"/>
        </a:defRPr>
      </a:lvl2pPr>
      <a:lvl3pPr marL="3030538" indent="-117475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3pPr>
      <a:lvl4pPr marL="3373438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3716338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5pPr>
      <a:lvl6pPr marL="41735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6pPr>
      <a:lvl7pPr marL="46307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7pPr>
      <a:lvl8pPr marL="50879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8pPr>
      <a:lvl9pPr marL="55451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2"/>
          <p:cNvSpPr>
            <a:spLocks noChangeShapeType="1"/>
          </p:cNvSpPr>
          <p:nvPr/>
        </p:nvSpPr>
        <p:spPr bwMode="auto">
          <a:xfrm flipH="1">
            <a:off x="152400" y="457200"/>
            <a:ext cx="8991600" cy="0"/>
          </a:xfrm>
          <a:prstGeom prst="line">
            <a:avLst/>
          </a:prstGeom>
          <a:noFill/>
          <a:ln w="38100">
            <a:solidFill>
              <a:srgbClr val="67B4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255713"/>
            <a:ext cx="7239000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5D619D07-26C1-4C93-B4DD-41BAC5A82093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307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33400"/>
            <a:ext cx="6705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3078" name="Line 9"/>
          <p:cNvSpPr>
            <a:spLocks noChangeShapeType="1"/>
          </p:cNvSpPr>
          <p:nvPr/>
        </p:nvSpPr>
        <p:spPr bwMode="auto">
          <a:xfrm flipH="1" flipV="1">
            <a:off x="685800" y="76200"/>
            <a:ext cx="0" cy="6781800"/>
          </a:xfrm>
          <a:prstGeom prst="line">
            <a:avLst/>
          </a:prstGeom>
          <a:noFill/>
          <a:ln w="38100">
            <a:solidFill>
              <a:srgbClr val="67B4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3079" name="AutoShape 1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080" name="AutoShape 15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081" name="Rectangle 16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82575" indent="-282575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lr>
          <a:srgbClr val="4E87C6"/>
        </a:buClr>
        <a:buFont typeface="Wingdings" pitchFamily="2" charset="2"/>
        <a:buChar char="§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868363" indent="-301625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1211263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460375"/>
            <a:ext cx="7543800" cy="1901825"/>
          </a:xfrm>
          <a:prstGeom prst="rect">
            <a:avLst/>
          </a:prstGeom>
          <a:solidFill>
            <a:srgbClr val="FFF7EB"/>
          </a:solidFill>
          <a:ln w="12700">
            <a:solidFill>
              <a:srgbClr val="F9A75E"/>
            </a:solidFill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859D03B2-20AC-45D5-BD73-029EE3D8C78E}" type="slidenum">
              <a:rPr lang="en-US" altLang="zh-TW"/>
              <a:pPr/>
              <a:t>‹#›</a:t>
            </a:fld>
            <a:endParaRPr lang="en-US" altLang="zh-TW"/>
          </a:p>
        </p:txBody>
      </p:sp>
      <p:pic>
        <p:nvPicPr>
          <p:cNvPr id="4100" name="Picture 7" descr="Picture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60375"/>
            <a:ext cx="609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10"/>
          <p:cNvSpPr>
            <a:spLocks noChangeArrowheads="1"/>
          </p:cNvSpPr>
          <p:nvPr/>
        </p:nvSpPr>
        <p:spPr bwMode="auto">
          <a:xfrm>
            <a:off x="0" y="0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02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03" name="AutoShape 14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04" name="Rectangle 1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9pPr>
    </p:titleStyle>
    <p:bodyStyle>
      <a:lvl1pPr marL="798513" indent="-7985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rgbClr val="4E87C6"/>
        </a:buClr>
        <a:buFont typeface="Wingdings" pitchFamily="2" charset="2"/>
        <a:buChar char="•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1712913" indent="-7985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Font typeface="Arial" charset="0"/>
        <a:buChar char="–"/>
        <a:defRPr sz="2000" b="1">
          <a:solidFill>
            <a:srgbClr val="000000"/>
          </a:solidFill>
          <a:latin typeface="+mn-lt"/>
        </a:defRPr>
      </a:lvl2pPr>
      <a:lvl3pPr marL="3711575" indent="-228600" algn="l" rtl="0" eaLnBrk="0" fontAlgn="base" hangingPunct="0">
        <a:spcBef>
          <a:spcPct val="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3pPr>
      <a:lvl4pPr marL="4054475" indent="-228600" algn="l" rtl="0" eaLnBrk="0" fontAlgn="base" hangingPunct="0">
        <a:spcBef>
          <a:spcPct val="0"/>
        </a:spcBef>
        <a:spcAft>
          <a:spcPct val="0"/>
        </a:spcAft>
        <a:buFont typeface="Times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4397375" indent="-228600" algn="l" rtl="0" eaLnBrk="0" fontAlgn="base" hangingPunct="0">
        <a:spcBef>
          <a:spcPct val="0"/>
        </a:spcBef>
        <a:spcAft>
          <a:spcPct val="0"/>
        </a:spcAft>
        <a:buFont typeface="Times" pitchFamily="18" charset="0"/>
        <a:buChar char="»"/>
        <a:defRPr sz="2000">
          <a:solidFill>
            <a:schemeClr val="tx1"/>
          </a:solidFill>
          <a:latin typeface="+mn-lt"/>
        </a:defRPr>
      </a:lvl5pPr>
      <a:lvl6pPr marL="48545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6pPr>
      <a:lvl7pPr marL="53117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7pPr>
      <a:lvl8pPr marL="57689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8pPr>
      <a:lvl9pPr marL="62261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9539DE4E-EFAC-49EC-BF28-D3BCA9F0CCC3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85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5124" name="AutoShape 6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5125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5126" name="Line 8"/>
          <p:cNvSpPr>
            <a:spLocks noChangeShapeType="1"/>
          </p:cNvSpPr>
          <p:nvPr/>
        </p:nvSpPr>
        <p:spPr bwMode="auto">
          <a:xfrm>
            <a:off x="914400" y="1600200"/>
            <a:ext cx="8229600" cy="0"/>
          </a:xfrm>
          <a:prstGeom prst="line">
            <a:avLst/>
          </a:prstGeom>
          <a:noFill/>
          <a:ln w="25400">
            <a:solidFill>
              <a:srgbClr val="5AD9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5127" name="Line 9"/>
          <p:cNvSpPr>
            <a:spLocks noChangeShapeType="1"/>
          </p:cNvSpPr>
          <p:nvPr/>
        </p:nvSpPr>
        <p:spPr bwMode="auto">
          <a:xfrm>
            <a:off x="0" y="5867400"/>
            <a:ext cx="8229600" cy="0"/>
          </a:xfrm>
          <a:prstGeom prst="line">
            <a:avLst/>
          </a:prstGeom>
          <a:noFill/>
          <a:ln w="25400">
            <a:solidFill>
              <a:srgbClr val="5AD9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51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2320925"/>
            <a:ext cx="7239000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0"/>
        </a:spcBef>
        <a:spcAft>
          <a:spcPct val="25000"/>
        </a:spcAft>
        <a:buClr>
          <a:schemeClr val="tx1"/>
        </a:buClr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4635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9144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3pPr>
      <a:lvl4pPr marL="13779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000" b="1">
          <a:solidFill>
            <a:schemeClr val="tx1"/>
          </a:solidFill>
          <a:latin typeface="+mn-lt"/>
        </a:defRPr>
      </a:lvl4pPr>
      <a:lvl5pPr marL="18288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»"/>
        <a:defRPr sz="2000" b="1">
          <a:solidFill>
            <a:schemeClr val="tx1"/>
          </a:solidFill>
          <a:latin typeface="+mn-lt"/>
        </a:defRPr>
      </a:lvl5pPr>
      <a:lvl6pPr marL="22860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6pPr>
      <a:lvl7pPr marL="27432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7pPr>
      <a:lvl8pPr marL="32004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8pPr>
      <a:lvl9pPr marL="36576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9214F7FF-3F0F-4F3C-ADEB-1FEB3F9C130A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614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334000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6148" name="AutoShape 9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6149" name="AutoShape 1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hf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5pPr>
      <a:lvl6pPr marL="4572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6pPr>
      <a:lvl7pPr marL="9144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7pPr>
      <a:lvl8pPr marL="13716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8pPr>
      <a:lvl9pPr marL="18288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3000" b="1" i="1">
          <a:solidFill>
            <a:srgbClr val="4E87C6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</a:defRPr>
      </a:lvl3pPr>
      <a:lvl4pPr marL="16002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3000" b="1" i="1">
          <a:solidFill>
            <a:srgbClr val="4E87C6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»"/>
        <a:defRPr sz="3000" b="1" i="1">
          <a:solidFill>
            <a:srgbClr val="4E87C6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62800" y="1166813"/>
            <a:ext cx="1981200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086600" y="152400"/>
            <a:ext cx="2057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935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6198C581-E8CF-4D39-A186-31DBEFF91B8D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7173" name="Rectangle 7"/>
          <p:cNvSpPr>
            <a:spLocks noChangeArrowheads="1"/>
          </p:cNvSpPr>
          <p:nvPr/>
        </p:nvSpPr>
        <p:spPr bwMode="auto">
          <a:xfrm>
            <a:off x="7010400" y="63246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chemeClr val="tx1"/>
                </a:solidFill>
                <a:ea typeface="新細明體" charset="-120"/>
              </a:rPr>
              <a:t> 2008 Pearson Education, Inc.  All rights reserved.</a:t>
            </a:r>
          </a:p>
        </p:txBody>
      </p:sp>
      <p:sp>
        <p:nvSpPr>
          <p:cNvPr id="7174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458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7175" name="AutoShape 9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077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ts val="1600"/>
        </a:spcAft>
        <a:buChar char="•"/>
        <a:defRPr sz="1400" b="1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588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18" charset="0"/>
        </a:defRPr>
      </a:lvl2pPr>
      <a:lvl3pPr marL="463550" indent="450850" algn="l" rtl="0" eaLnBrk="0" fontAlgn="base" hangingPunct="0">
        <a:spcBef>
          <a:spcPct val="20000"/>
        </a:spcBef>
        <a:spcAft>
          <a:spcPct val="0"/>
        </a:spcAft>
        <a:buChar char="•"/>
        <a:defRPr sz="2000" b="1" i="1">
          <a:solidFill>
            <a:schemeClr val="tx1"/>
          </a:solidFill>
          <a:latin typeface="Times New Roman" pitchFamily="18" charset="0"/>
        </a:defRPr>
      </a:lvl3pPr>
      <a:lvl4pPr marL="682625" indent="688975" algn="l" rtl="0" eaLnBrk="0" fontAlgn="base" hangingPunct="0">
        <a:spcBef>
          <a:spcPct val="20000"/>
        </a:spcBef>
        <a:spcAft>
          <a:spcPct val="0"/>
        </a:spcAft>
        <a:buChar char="–"/>
        <a:defRPr sz="2000" b="1" i="1">
          <a:solidFill>
            <a:schemeClr val="tx1"/>
          </a:solidFill>
          <a:latin typeface="Times New Roman" pitchFamily="18" charset="0"/>
        </a:defRPr>
      </a:lvl4pPr>
      <a:lvl5pPr marL="863600" indent="965200" algn="l" rtl="0" eaLnBrk="0" fontAlgn="base" hangingPunct="0">
        <a:spcBef>
          <a:spcPct val="20000"/>
        </a:spcBef>
        <a:spcAft>
          <a:spcPct val="0"/>
        </a:spcAft>
        <a:buChar char="»"/>
        <a:defRPr sz="2000" b="1" i="1">
          <a:solidFill>
            <a:schemeClr val="tx1"/>
          </a:solidFill>
          <a:latin typeface="Times New Roman" pitchFamily="18" charset="0"/>
        </a:defRPr>
      </a:lvl5pPr>
      <a:lvl6pPr marL="13208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6pPr>
      <a:lvl7pPr marL="17780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7pPr>
      <a:lvl8pPr marL="22352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8pPr>
      <a:lvl9pPr marL="26924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4927E0A8-0A82-4458-8A92-F9EDC49CE301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819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334000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8196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041525"/>
            <a:ext cx="73152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8197" name="AutoShape 1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8198" name="AutoShape 1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8199" name="Rectangle 12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hf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5pPr>
      <a:lvl6pPr marL="4572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6pPr>
      <a:lvl7pPr marL="9144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7pPr>
      <a:lvl8pPr marL="13716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8pPr>
      <a:lvl9pPr marL="18288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  <a:ea typeface="+mn-ea"/>
          <a:cs typeface="+mn-cs"/>
        </a:defRPr>
      </a:lvl1pPr>
      <a:lvl2pPr marL="4635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3000" b="1" i="1">
          <a:solidFill>
            <a:srgbClr val="4E87C6"/>
          </a:solidFill>
          <a:latin typeface="+mn-lt"/>
        </a:defRPr>
      </a:lvl2pPr>
      <a:lvl3pPr marL="9144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</a:defRPr>
      </a:lvl3pPr>
      <a:lvl4pPr marL="13779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3000" b="1" i="1">
          <a:solidFill>
            <a:srgbClr val="4E87C6"/>
          </a:solidFill>
          <a:latin typeface="+mn-lt"/>
        </a:defRPr>
      </a:lvl4pPr>
      <a:lvl5pPr marL="18288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»"/>
        <a:defRPr sz="3000" b="1" i="1">
          <a:solidFill>
            <a:srgbClr val="4E87C6"/>
          </a:solidFill>
          <a:latin typeface="+mn-lt"/>
        </a:defRPr>
      </a:lvl5pPr>
      <a:lvl6pPr marL="22860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6pPr>
      <a:lvl7pPr marL="27432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7pPr>
      <a:lvl8pPr marL="32004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8pPr>
      <a:lvl9pPr marL="3657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sz="5400" dirty="0" smtClean="0"/>
              <a:t>Web</a:t>
            </a:r>
            <a:r>
              <a:rPr lang="zh-TW" altLang="en-US" sz="5400" dirty="0" smtClean="0"/>
              <a:t>程式設計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 smtClean="0"/>
              <a:t>JavaScript</a:t>
            </a:r>
            <a:endParaRPr lang="en" dirty="0"/>
          </a:p>
        </p:txBody>
      </p:sp>
      <p:sp>
        <p:nvSpPr>
          <p:cNvPr id="4" name="矩形 3"/>
          <p:cNvSpPr/>
          <p:nvPr/>
        </p:nvSpPr>
        <p:spPr>
          <a:xfrm>
            <a:off x="1331640" y="5517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陳錫民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/>
              <a:t>Email: hsiminc@fcu.edu.tw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0922368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3200" dirty="0"/>
              <a:t>The script Element and Commenting Your Scripts</a:t>
            </a:r>
            <a:endParaRPr lang="en-US" sz="3200" dirty="0" smtClean="0"/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The </a:t>
            </a:r>
            <a:r>
              <a:rPr lang="en-US" altLang="zh-TW" i="1" dirty="0" smtClean="0">
                <a:latin typeface="Lucida Console" pitchFamily="49" charset="0"/>
                <a:ea typeface="新細明體" charset="-120"/>
              </a:rPr>
              <a:t>document</a:t>
            </a:r>
            <a:r>
              <a:rPr lang="en-US" altLang="zh-TW" dirty="0" smtClean="0">
                <a:ea typeface="新細明體" charset="-120"/>
              </a:rPr>
              <a:t> object’s </a:t>
            </a:r>
            <a:r>
              <a:rPr lang="en-US" altLang="zh-TW" i="1" dirty="0" err="1" smtClean="0">
                <a:latin typeface="Lucida Console" pitchFamily="49" charset="0"/>
                <a:ea typeface="新細明體" charset="-120"/>
              </a:rPr>
              <a:t>writeln</a:t>
            </a:r>
            <a:r>
              <a:rPr lang="en-US" altLang="zh-TW" i="1" dirty="0" smtClean="0"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method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Writes a line of HTML5 text in the HTML5 document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Does not guarantee that a corresponding line of text will appear in the HTML5 document.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Text displayed is dependent on the contents of the string written, which is subsequently rendered by the browser.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新細明體" charset="-120"/>
              </a:rPr>
              <a:t>Browser will interpret the HTML5 elements as it normally does to render the final text in the document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A Note About Embedding JavaScript Code into HTML5 Documents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 indent="-342900">
              <a:lnSpc>
                <a:spcPct val="90000"/>
              </a:lnSpc>
              <a:defRPr/>
            </a:pPr>
            <a:r>
              <a:rPr lang="en-US" dirty="0" smtClean="0"/>
              <a:t>JavaScript </a:t>
            </a:r>
            <a:r>
              <a:rPr lang="en-US" dirty="0"/>
              <a:t>code is typically placed in a separate file, then included in the HTML5 document that uses the script. </a:t>
            </a:r>
            <a:endParaRPr lang="en-US" dirty="0"/>
          </a:p>
          <a:p>
            <a:pPr marL="452628" indent="-342900">
              <a:lnSpc>
                <a:spcPct val="90000"/>
              </a:lnSpc>
              <a:defRPr/>
            </a:pPr>
            <a:endParaRPr lang="en-US" dirty="0" smtClean="0"/>
          </a:p>
          <a:p>
            <a:pPr marL="452628" indent="-342900">
              <a:lnSpc>
                <a:spcPct val="90000"/>
              </a:lnSpc>
              <a:defRPr/>
            </a:pPr>
            <a:r>
              <a:rPr lang="en-US" dirty="0" smtClean="0"/>
              <a:t>This </a:t>
            </a:r>
            <a:r>
              <a:rPr lang="en-US" dirty="0"/>
              <a:t>makes the code more </a:t>
            </a:r>
            <a:r>
              <a:rPr lang="en-US" b="1" dirty="0"/>
              <a:t>reusable</a:t>
            </a:r>
            <a:r>
              <a:rPr lang="en-US" dirty="0"/>
              <a:t>, because it can be included into any HTML5 document—as is the case with the many JavaScript libraries used in professional web development today. </a:t>
            </a:r>
            <a:endParaRPr 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Modifying </a:t>
            </a:r>
            <a:r>
              <a:rPr lang="en-US" sz="3600" dirty="0" smtClean="0"/>
              <a:t>Your First Script</a:t>
            </a:r>
            <a:endParaRPr lang="en-US" dirty="0" smtClean="0"/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000" dirty="0" smtClean="0">
                <a:ea typeface="新細明體" charset="-120"/>
              </a:rPr>
              <a:t>A script can display </a:t>
            </a:r>
            <a:r>
              <a:rPr lang="en-US" altLang="zh-TW" sz="2000" dirty="0" smtClean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Welcome to JavaScript Programming!</a:t>
            </a:r>
            <a:r>
              <a:rPr lang="en-US" altLang="zh-TW" sz="2000" dirty="0" smtClean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sz="2000" dirty="0" smtClean="0">
                <a:ea typeface="新細明體" charset="-120"/>
              </a:rPr>
              <a:t>in many ways. </a:t>
            </a:r>
            <a:endParaRPr lang="en-US" altLang="zh-TW" sz="2000" dirty="0" smtClean="0">
              <a:ea typeface="新細明體" charset="-120"/>
            </a:endParaRPr>
          </a:p>
          <a:p>
            <a:pPr lvl="1"/>
            <a:r>
              <a:rPr lang="en-US" altLang="zh-TW" sz="1600" dirty="0" smtClean="0">
                <a:ea typeface="新細明體" charset="-120"/>
              </a:rPr>
              <a:t>using </a:t>
            </a:r>
            <a:r>
              <a:rPr lang="en-US" altLang="zh-TW" sz="1600" dirty="0" smtClean="0">
                <a:ea typeface="新細明體" charset="-120"/>
              </a:rPr>
              <a:t>the CSS </a:t>
            </a:r>
            <a:r>
              <a:rPr lang="en-US" altLang="zh-TW" sz="1600" dirty="0" smtClean="0">
                <a:latin typeface="Lucida Console" pitchFamily="49" charset="0"/>
                <a:ea typeface="新細明體" charset="-120"/>
              </a:rPr>
              <a:t>color</a:t>
            </a:r>
            <a:r>
              <a:rPr lang="en-US" altLang="zh-TW" sz="1600" dirty="0" smtClean="0">
                <a:ea typeface="新細明體" charset="-120"/>
              </a:rPr>
              <a:t> property. </a:t>
            </a:r>
          </a:p>
          <a:p>
            <a:pPr eaLnBrk="1" hangingPunct="1"/>
            <a:r>
              <a:rPr lang="en-US" altLang="zh-TW" sz="2000" dirty="0" smtClean="0">
                <a:ea typeface="新細明體" charset="-120"/>
              </a:rPr>
              <a:t>Method </a:t>
            </a:r>
            <a:r>
              <a:rPr lang="en-US" altLang="zh-TW" sz="2000" i="1" dirty="0" smtClean="0">
                <a:latin typeface="Lucida Console" pitchFamily="49" charset="0"/>
                <a:ea typeface="新細明體" charset="-120"/>
              </a:rPr>
              <a:t>write</a:t>
            </a:r>
            <a:r>
              <a:rPr lang="en-US" altLang="zh-TW" sz="2000" dirty="0" smtClean="0">
                <a:ea typeface="新細明體" charset="-120"/>
              </a:rPr>
              <a:t> displays a string like </a:t>
            </a:r>
            <a:r>
              <a:rPr lang="en-US" altLang="zh-TW" sz="2000" i="1" dirty="0" err="1" smtClean="0">
                <a:latin typeface="Lucida Console" pitchFamily="49" charset="0"/>
                <a:ea typeface="新細明體" charset="-120"/>
              </a:rPr>
              <a:t>writeln</a:t>
            </a:r>
            <a:r>
              <a:rPr lang="en-US" altLang="zh-TW" sz="2000" dirty="0" smtClean="0">
                <a:ea typeface="新細明體" charset="-120"/>
              </a:rPr>
              <a:t>, but does </a:t>
            </a:r>
            <a:r>
              <a:rPr lang="en-US" altLang="zh-TW" sz="2000" dirty="0" smtClean="0">
                <a:ea typeface="新細明體" charset="-120"/>
              </a:rPr>
              <a:t>NOT position </a:t>
            </a:r>
            <a:r>
              <a:rPr lang="en-US" altLang="zh-TW" sz="2000" dirty="0" smtClean="0">
                <a:ea typeface="新細明體" charset="-120"/>
              </a:rPr>
              <a:t>the output cursor in the HTML5 document at the beginning of the </a:t>
            </a:r>
            <a:r>
              <a:rPr lang="en-US" altLang="zh-TW" sz="2000" b="1" dirty="0" smtClean="0">
                <a:ea typeface="新細明體" charset="-120"/>
              </a:rPr>
              <a:t>next line</a:t>
            </a:r>
            <a:r>
              <a:rPr lang="en-US" altLang="zh-TW" sz="2000" dirty="0" smtClean="0">
                <a:ea typeface="新細明體" charset="-120"/>
              </a:rPr>
              <a:t> after writing its argument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625543"/>
            <a:ext cx="5843588" cy="314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843588" cy="314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53000"/>
            <a:ext cx="6419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762000"/>
            <a:ext cx="8229600" cy="48768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sz="2000" dirty="0" smtClean="0">
                <a:ea typeface="新細明體" charset="-120"/>
              </a:rPr>
              <a:t>The </a:t>
            </a:r>
            <a:r>
              <a:rPr lang="en-US" altLang="zh-TW" sz="2000" b="1" dirty="0" smtClean="0">
                <a:ea typeface="新細明體" charset="-120"/>
              </a:rPr>
              <a:t>+</a:t>
            </a:r>
            <a:r>
              <a:rPr lang="en-US" altLang="zh-TW" sz="2000" dirty="0" smtClean="0">
                <a:ea typeface="新細明體" charset="-120"/>
              </a:rPr>
              <a:t> operator (called the “concatenation operator” when used in this manner) joins two strings together </a:t>
            </a:r>
            <a:endParaRPr lang="en-US" altLang="zh-TW" sz="2000" dirty="0" smtClean="0">
              <a:ea typeface="新細明體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/>
              <a:t>Displaying Text in an Alert Dialog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 indent="-342900">
              <a:defRPr/>
            </a:pPr>
            <a:r>
              <a:rPr lang="en-US" dirty="0" smtClean="0"/>
              <a:t>Dialogs</a:t>
            </a:r>
            <a:endParaRPr lang="en-US" dirty="0" smtClean="0"/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 smtClean="0"/>
              <a:t>Useful to display information in windows that “</a:t>
            </a:r>
            <a:r>
              <a:rPr lang="en-US" b="1" dirty="0" smtClean="0"/>
              <a:t>pop up</a:t>
            </a:r>
            <a:r>
              <a:rPr lang="en-US" dirty="0" smtClean="0"/>
              <a:t>” on the screen to grab the user’s attention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 smtClean="0"/>
              <a:t>Typically used to display important messages to the user browsing the web page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 smtClean="0"/>
              <a:t>Browser’s </a:t>
            </a:r>
            <a:r>
              <a:rPr lang="en-US" b="1" i="1" dirty="0" smtClean="0">
                <a:solidFill>
                  <a:schemeClr val="accent6"/>
                </a:solidFill>
                <a:latin typeface="Lucida Console" pitchFamily="49" charset="0"/>
              </a:rPr>
              <a:t>window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object uses method </a:t>
            </a:r>
            <a:r>
              <a:rPr lang="en-US" b="1" i="1" dirty="0" smtClean="0">
                <a:solidFill>
                  <a:schemeClr val="accent6"/>
                </a:solidFill>
                <a:latin typeface="Lucida Console" pitchFamily="49" charset="0"/>
              </a:rPr>
              <a:t>alert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to display an alert dialog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 smtClean="0"/>
              <a:t>Method </a:t>
            </a:r>
            <a:r>
              <a:rPr lang="en-US" b="1" i="1" dirty="0" smtClean="0">
                <a:solidFill>
                  <a:schemeClr val="accent6"/>
                </a:solidFill>
                <a:latin typeface="Lucida Console" pitchFamily="49" charset="0"/>
              </a:rPr>
              <a:t>alert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requires as its argument the string to be displayed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28" y="838200"/>
            <a:ext cx="5524500" cy="312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43400"/>
            <a:ext cx="615315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Escape </a:t>
            </a:r>
            <a:r>
              <a:rPr lang="en-US" sz="3200" dirty="0" smtClean="0"/>
              <a:t>Sequences</a:t>
            </a:r>
            <a:endParaRPr lang="en-US" sz="3200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8" indent="0" eaLnBrk="1" hangingPunct="1">
              <a:buNone/>
            </a:pPr>
            <a:r>
              <a:rPr lang="en-US" altLang="zh-TW" sz="2000" dirty="0" smtClean="0">
                <a:ea typeface="新細明體" charset="-120"/>
              </a:rPr>
              <a:t>When </a:t>
            </a:r>
            <a:r>
              <a:rPr lang="en-US" altLang="zh-TW" sz="2000" dirty="0" smtClean="0">
                <a:ea typeface="新細明體" charset="-120"/>
              </a:rPr>
              <a:t>a backslash is encountered in a string of characters, the next character is combined with the backslash to form an </a:t>
            </a:r>
            <a:r>
              <a:rPr lang="en-US" altLang="zh-TW" sz="2000" b="1" dirty="0" smtClean="0">
                <a:ea typeface="新細明體" charset="-120"/>
              </a:rPr>
              <a:t>escape sequence</a:t>
            </a:r>
            <a:r>
              <a:rPr lang="en-US" altLang="zh-TW" sz="2000" dirty="0" smtClean="0">
                <a:ea typeface="新細明體" charset="-120"/>
              </a:rPr>
              <a:t>. The escape sequence </a:t>
            </a:r>
            <a:r>
              <a:rPr lang="en-US" altLang="zh-TW" sz="2000" dirty="0" smtClean="0">
                <a:latin typeface="Lucida Console" pitchFamily="49" charset="0"/>
                <a:ea typeface="新細明體" charset="-120"/>
              </a:rPr>
              <a:t>\n</a:t>
            </a:r>
            <a:r>
              <a:rPr lang="en-US" altLang="zh-TW" sz="2000" dirty="0" smtClean="0">
                <a:ea typeface="新細明體" charset="-120"/>
              </a:rPr>
              <a:t> is the </a:t>
            </a:r>
            <a:r>
              <a:rPr lang="en-US" altLang="zh-TW" sz="2000" b="1" dirty="0" smtClean="0">
                <a:ea typeface="新細明體" charset="-120"/>
              </a:rPr>
              <a:t>newline character</a:t>
            </a:r>
            <a:r>
              <a:rPr lang="en-US" altLang="zh-TW" sz="2000" dirty="0" smtClean="0">
                <a:ea typeface="新細明體" charset="-120"/>
              </a:rPr>
              <a:t>. It causes the cursor in the HTML5 document to move to the beginning of the next line.</a:t>
            </a: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00400"/>
            <a:ext cx="5175250" cy="328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Obtaining </a:t>
            </a:r>
            <a:r>
              <a:rPr lang="en-US" sz="3200" dirty="0" smtClean="0"/>
              <a:t>User Input with </a:t>
            </a:r>
            <a:r>
              <a:rPr lang="en-US" sz="3200" dirty="0" smtClean="0">
                <a:latin typeface="Lucida Console" pitchFamily="49" charset="0"/>
              </a:rPr>
              <a:t>prompt</a:t>
            </a:r>
            <a:r>
              <a:rPr lang="en-US" sz="3200" dirty="0" smtClean="0"/>
              <a:t> Dialogs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>
                <a:ea typeface="新細明體" charset="-120"/>
              </a:rPr>
              <a:t>Gives </a:t>
            </a:r>
            <a:r>
              <a:rPr lang="en-US" altLang="zh-TW" sz="2000" dirty="0" smtClean="0">
                <a:ea typeface="新細明體" charset="-120"/>
              </a:rPr>
              <a:t>you the ability to generate part or all of a web page’s content at the time it is shown to the user</a:t>
            </a:r>
          </a:p>
          <a:p>
            <a:endParaRPr lang="en-US" altLang="zh-TW" sz="2000" dirty="0" smtClean="0">
              <a:ea typeface="新細明體" charset="-120"/>
            </a:endParaRPr>
          </a:p>
          <a:p>
            <a:r>
              <a:rPr lang="en-US" altLang="zh-TW" sz="2000" dirty="0" smtClean="0">
                <a:ea typeface="新細明體" charset="-120"/>
              </a:rPr>
              <a:t>Such </a:t>
            </a:r>
            <a:r>
              <a:rPr lang="en-US" altLang="zh-TW" sz="2000" dirty="0" smtClean="0">
                <a:ea typeface="新細明體" charset="-120"/>
              </a:rPr>
              <a:t>web pages are said to be </a:t>
            </a:r>
            <a:r>
              <a:rPr lang="en-US" altLang="zh-TW" sz="2000" b="1" dirty="0" smtClean="0">
                <a:ea typeface="新細明體" charset="-120"/>
              </a:rPr>
              <a:t>dynamic</a:t>
            </a:r>
            <a:r>
              <a:rPr lang="en-US" altLang="zh-TW" sz="2000" dirty="0" smtClean="0">
                <a:ea typeface="新細明體" charset="-120"/>
              </a:rPr>
              <a:t>, as opposed to </a:t>
            </a:r>
            <a:r>
              <a:rPr lang="en-US" altLang="zh-TW" sz="2000" b="1" dirty="0" smtClean="0">
                <a:ea typeface="新細明體" charset="-120"/>
              </a:rPr>
              <a:t>static</a:t>
            </a:r>
            <a:r>
              <a:rPr lang="en-US" altLang="zh-TW" sz="2000" dirty="0" smtClean="0">
                <a:ea typeface="新細明體" charset="-120"/>
              </a:rPr>
              <a:t>, since their content has the ability to change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Dynamic </a:t>
            </a:r>
            <a:r>
              <a:rPr lang="en-US" sz="3200" dirty="0"/>
              <a:t>Welcome Page</a:t>
            </a:r>
            <a:endParaRPr lang="en-US" sz="3200" dirty="0" smtClean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The next script creates a dynamic welcome page that obtains the user’s name, then displays it on the page. </a:t>
            </a: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The </a:t>
            </a:r>
            <a:r>
              <a:rPr lang="en-US" altLang="zh-TW" sz="2400" dirty="0" smtClean="0">
                <a:ea typeface="新細明體" charset="-120"/>
              </a:rPr>
              <a:t>script uses another </a:t>
            </a:r>
            <a:r>
              <a:rPr lang="en-US" altLang="zh-TW" sz="2400" i="1" dirty="0" smtClean="0">
                <a:ea typeface="新細明體" charset="-120"/>
              </a:rPr>
              <a:t>predefined</a:t>
            </a:r>
            <a:r>
              <a:rPr lang="en-US" altLang="zh-TW" sz="2400" dirty="0" smtClean="0">
                <a:ea typeface="新細明體" charset="-120"/>
              </a:rPr>
              <a:t> dialog box from the </a:t>
            </a:r>
            <a:r>
              <a:rPr lang="en-US" altLang="zh-TW" sz="2400" b="1" i="1" dirty="0" smtClean="0">
                <a:solidFill>
                  <a:schemeClr val="accent6"/>
                </a:solidFill>
                <a:ea typeface="新細明體" charset="-120"/>
              </a:rPr>
              <a:t>window</a:t>
            </a:r>
            <a:r>
              <a:rPr lang="en-US" altLang="zh-TW" sz="2400" dirty="0" smtClean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sz="2400" dirty="0" smtClean="0">
                <a:ea typeface="新細明體" charset="-120"/>
              </a:rPr>
              <a:t>object—a </a:t>
            </a:r>
            <a:r>
              <a:rPr lang="en-US" altLang="zh-TW" sz="2400" b="1" dirty="0" smtClean="0">
                <a:ea typeface="新細明體" charset="-120"/>
              </a:rPr>
              <a:t>prompt</a:t>
            </a:r>
            <a:r>
              <a:rPr lang="en-US" altLang="zh-TW" sz="2400" dirty="0" smtClean="0">
                <a:ea typeface="新細明體" charset="-120"/>
              </a:rPr>
              <a:t> dialog—which allows the user to enter a value that the script can use. </a:t>
            </a:r>
          </a:p>
          <a:p>
            <a:pPr marL="0" indent="0" eaLnBrk="1" hangingPunct="1">
              <a:buNone/>
            </a:pPr>
            <a:r>
              <a:rPr lang="en-US" altLang="zh-TW" sz="2400" dirty="0" smtClean="0">
                <a:ea typeface="新細明體" charset="-120"/>
              </a:rPr>
              <a:t> </a:t>
            </a:r>
            <a:endParaRPr lang="en-US" altLang="zh-TW" sz="2400" dirty="0" smtClean="0">
              <a:ea typeface="新細明體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9" y="500063"/>
            <a:ext cx="5069026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83" y="3657600"/>
            <a:ext cx="5822950" cy="277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JavaScript 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Scripting </a:t>
            </a:r>
            <a:r>
              <a:rPr lang="en-US" altLang="zh-TW" dirty="0" smtClean="0">
                <a:ea typeface="新細明體" charset="-120"/>
              </a:rPr>
              <a:t>language which is used to </a:t>
            </a:r>
            <a:r>
              <a:rPr lang="en-US" altLang="zh-TW" b="1" dirty="0" smtClean="0">
                <a:ea typeface="新細明體" charset="-120"/>
              </a:rPr>
              <a:t>enhance</a:t>
            </a:r>
            <a:r>
              <a:rPr lang="en-US" altLang="zh-TW" dirty="0" smtClean="0">
                <a:ea typeface="新細明體" charset="-120"/>
              </a:rPr>
              <a:t> the functionality and appearance of web pages.</a:t>
            </a:r>
          </a:p>
          <a:p>
            <a:pPr eaLnBrk="1" hangingPunct="1"/>
            <a:endParaRPr lang="en-US" altLang="zh-TW" dirty="0" smtClean="0">
              <a:ea typeface="新細明體" charset="-120"/>
            </a:endParaRPr>
          </a:p>
          <a:p>
            <a:pPr eaLnBrk="1" hangingPunct="1"/>
            <a:r>
              <a:rPr lang="en-US" altLang="zh-TW" dirty="0" smtClean="0">
                <a:ea typeface="新細明體" charset="-120"/>
              </a:rPr>
              <a:t>Before </a:t>
            </a:r>
            <a:r>
              <a:rPr lang="en-US" altLang="zh-TW" dirty="0" smtClean="0">
                <a:ea typeface="新細明體" charset="-120"/>
              </a:rPr>
              <a:t>you can run code examples with JavaScript on your computer, you may need to </a:t>
            </a:r>
            <a:r>
              <a:rPr lang="en-US" altLang="zh-TW" b="1" dirty="0" smtClean="0">
                <a:ea typeface="新細明體" charset="-120"/>
              </a:rPr>
              <a:t>change your browser’s security settings</a:t>
            </a:r>
            <a:r>
              <a:rPr lang="en-US" altLang="zh-TW" dirty="0" smtClean="0">
                <a:ea typeface="新細明體" charset="-120"/>
              </a:rPr>
              <a:t>. </a:t>
            </a:r>
          </a:p>
          <a:p>
            <a:pPr lvl="1" eaLnBrk="1" hangingPunct="1"/>
            <a:r>
              <a:rPr lang="en-US" altLang="zh-TW" dirty="0" smtClean="0">
                <a:ea typeface="新細明體" charset="-120"/>
              </a:rPr>
              <a:t>IE9 </a:t>
            </a:r>
            <a:r>
              <a:rPr lang="en-US" altLang="zh-TW" i="1" dirty="0" smtClean="0">
                <a:ea typeface="新細明體" charset="-120"/>
              </a:rPr>
              <a:t>prevents</a:t>
            </a:r>
            <a:r>
              <a:rPr lang="en-US" altLang="zh-TW" dirty="0" smtClean="0">
                <a:ea typeface="新細明體" charset="-120"/>
              </a:rPr>
              <a:t> scripts on the local computer from running by default</a:t>
            </a:r>
          </a:p>
          <a:p>
            <a:pPr lvl="1" eaLnBrk="1" hangingPunct="1"/>
            <a:r>
              <a:rPr lang="en-US" altLang="zh-TW" dirty="0" smtClean="0">
                <a:ea typeface="新細明體" charset="-120"/>
              </a:rPr>
              <a:t>Firefox, Chrome, Opera, Safari (including on the iPhone) and the Android browser have JavaScript enabled by default.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Dynamic </a:t>
            </a:r>
            <a:r>
              <a:rPr lang="en-US" sz="3200" dirty="0"/>
              <a:t>Welcome </a:t>
            </a:r>
            <a:r>
              <a:rPr lang="en-US" sz="3200" dirty="0" smtClean="0"/>
              <a:t>Page</a:t>
            </a:r>
            <a:endParaRPr lang="en-US" sz="3200" dirty="0" smtClean="0"/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 b="1" dirty="0" smtClean="0">
                <a:ea typeface="新細明體" charset="-120"/>
              </a:rPr>
              <a:t>Keywords</a:t>
            </a:r>
            <a:r>
              <a:rPr lang="en-US" altLang="zh-TW" sz="2400" dirty="0" smtClean="0">
                <a:ea typeface="新細明體" charset="-120"/>
              </a:rPr>
              <a:t> are words with special meaning in JavaScript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Keyword </a:t>
            </a:r>
            <a:r>
              <a:rPr lang="en-US" altLang="zh-TW" sz="2400" b="1" i="1" dirty="0" err="1" smtClean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var</a:t>
            </a:r>
            <a:r>
              <a:rPr lang="en-US" altLang="zh-TW" sz="2400" b="1" i="1" dirty="0" smtClean="0">
                <a:solidFill>
                  <a:schemeClr val="accent6"/>
                </a:solidFill>
                <a:ea typeface="新細明體" charset="-120"/>
              </a:rPr>
              <a:t> </a:t>
            </a:r>
          </a:p>
          <a:p>
            <a:pPr lvl="1" eaLnBrk="1" hangingPunct="1"/>
            <a:r>
              <a:rPr lang="en-US" altLang="zh-TW" sz="1800" dirty="0" smtClean="0">
                <a:ea typeface="新細明體" charset="-120"/>
              </a:rPr>
              <a:t>Used to declare the names of </a:t>
            </a:r>
            <a:r>
              <a:rPr lang="en-US" altLang="zh-TW" sz="1800" b="1" dirty="0" smtClean="0">
                <a:ea typeface="新細明體" charset="-120"/>
              </a:rPr>
              <a:t>variables</a:t>
            </a:r>
          </a:p>
          <a:p>
            <a:pPr lvl="1" eaLnBrk="1" hangingPunct="1"/>
            <a:r>
              <a:rPr lang="en-US" altLang="zh-TW" sz="1800" dirty="0" smtClean="0">
                <a:ea typeface="新細明體" charset="-120"/>
              </a:rPr>
              <a:t>A variable is a location in the computer’s memory where a value can be stored for use by a script</a:t>
            </a:r>
          </a:p>
          <a:p>
            <a:pPr lvl="1" eaLnBrk="1" hangingPunct="1"/>
            <a:r>
              <a:rPr lang="en-US" altLang="zh-TW" sz="1800" dirty="0" smtClean="0">
                <a:ea typeface="新細明體" charset="-120"/>
              </a:rPr>
              <a:t>All variables have a </a:t>
            </a:r>
            <a:r>
              <a:rPr lang="en-US" altLang="zh-TW" sz="1800" b="1" dirty="0" smtClean="0">
                <a:ea typeface="新細明體" charset="-120"/>
              </a:rPr>
              <a:t>name</a:t>
            </a:r>
            <a:r>
              <a:rPr lang="en-US" altLang="zh-TW" sz="1800" dirty="0" smtClean="0">
                <a:ea typeface="新細明體" charset="-120"/>
              </a:rPr>
              <a:t>, </a:t>
            </a:r>
            <a:r>
              <a:rPr lang="en-US" altLang="zh-TW" sz="1800" b="1" dirty="0" smtClean="0">
                <a:ea typeface="新細明體" charset="-120"/>
              </a:rPr>
              <a:t>type</a:t>
            </a:r>
            <a:r>
              <a:rPr lang="en-US" altLang="zh-TW" sz="1800" dirty="0" smtClean="0">
                <a:ea typeface="新細明體" charset="-120"/>
              </a:rPr>
              <a:t> and </a:t>
            </a:r>
            <a:r>
              <a:rPr lang="en-US" altLang="zh-TW" sz="1800" b="1" dirty="0" smtClean="0">
                <a:ea typeface="新細明體" charset="-120"/>
              </a:rPr>
              <a:t>value</a:t>
            </a:r>
            <a:r>
              <a:rPr lang="en-US" altLang="zh-TW" sz="1800" dirty="0" smtClean="0">
                <a:ea typeface="新細明體" charset="-120"/>
              </a:rPr>
              <a:t>, and should be declared with a </a:t>
            </a:r>
            <a:r>
              <a:rPr lang="en-US" altLang="zh-TW" sz="1800" dirty="0" err="1" smtClean="0">
                <a:latin typeface="Lucida Console" pitchFamily="49" charset="0"/>
                <a:ea typeface="新細明體" charset="-120"/>
              </a:rPr>
              <a:t>var</a:t>
            </a:r>
            <a:r>
              <a:rPr lang="en-US" altLang="zh-TW" sz="1800" dirty="0" smtClean="0">
                <a:ea typeface="新細明體" charset="-120"/>
              </a:rPr>
              <a:t> statement before they are used in a script</a:t>
            </a: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A </a:t>
            </a:r>
            <a:r>
              <a:rPr lang="en-US" altLang="zh-TW" sz="2400" dirty="0" smtClean="0">
                <a:ea typeface="新細明體" charset="-120"/>
              </a:rPr>
              <a:t>variable name can be any valid </a:t>
            </a:r>
            <a:r>
              <a:rPr lang="en-US" altLang="zh-TW" sz="2400" b="1" dirty="0" smtClean="0">
                <a:ea typeface="新細明體" charset="-120"/>
              </a:rPr>
              <a:t>identifier</a:t>
            </a:r>
            <a:r>
              <a:rPr lang="en-US" altLang="zh-TW" sz="2400" dirty="0" smtClean="0">
                <a:ea typeface="新細明體" charset="-120"/>
              </a:rPr>
              <a:t> consisting of </a:t>
            </a:r>
            <a:r>
              <a:rPr lang="en-US" altLang="zh-TW" sz="2400" b="1" dirty="0" smtClean="0">
                <a:ea typeface="新細明體" charset="-120"/>
              </a:rPr>
              <a:t>letters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b="1" dirty="0" smtClean="0">
                <a:ea typeface="新細明體" charset="-120"/>
              </a:rPr>
              <a:t>digits</a:t>
            </a:r>
            <a:r>
              <a:rPr lang="en-US" altLang="zh-TW" sz="2400" dirty="0" smtClean="0">
                <a:ea typeface="新細明體" charset="-120"/>
              </a:rPr>
              <a:t>, </a:t>
            </a:r>
            <a:r>
              <a:rPr lang="en-US" altLang="zh-TW" sz="2400" b="1" dirty="0" smtClean="0">
                <a:ea typeface="新細明體" charset="-120"/>
              </a:rPr>
              <a:t>underscores</a:t>
            </a:r>
            <a:r>
              <a:rPr lang="en-US" altLang="zh-TW" sz="2400" dirty="0" smtClean="0">
                <a:ea typeface="新細明體" charset="-120"/>
              </a:rPr>
              <a:t> ( </a:t>
            </a:r>
            <a:r>
              <a:rPr lang="en-US" altLang="zh-TW" sz="2400" dirty="0" smtClean="0">
                <a:latin typeface="Lucida Console" pitchFamily="49" charset="0"/>
                <a:ea typeface="新細明體" charset="-120"/>
              </a:rPr>
              <a:t>_</a:t>
            </a:r>
            <a:r>
              <a:rPr lang="en-US" altLang="zh-TW" sz="2400" dirty="0" smtClean="0">
                <a:ea typeface="新細明體" charset="-120"/>
              </a:rPr>
              <a:t> ) and </a:t>
            </a:r>
            <a:r>
              <a:rPr lang="en-US" altLang="zh-TW" sz="2400" b="1" dirty="0" smtClean="0">
                <a:ea typeface="新細明體" charset="-120"/>
              </a:rPr>
              <a:t>dollar signs</a:t>
            </a:r>
            <a:r>
              <a:rPr lang="en-US" altLang="zh-TW" sz="2400" dirty="0" smtClean="0">
                <a:ea typeface="新細明體" charset="-120"/>
              </a:rPr>
              <a:t> (</a:t>
            </a:r>
            <a:r>
              <a:rPr lang="en-US" altLang="zh-TW" sz="2400" dirty="0" smtClean="0">
                <a:latin typeface="Lucida Console" pitchFamily="49" charset="0"/>
                <a:ea typeface="新細明體" charset="-120"/>
              </a:rPr>
              <a:t>$</a:t>
            </a:r>
            <a:r>
              <a:rPr lang="en-US" altLang="zh-TW" sz="2400" dirty="0" smtClean="0">
                <a:ea typeface="新細明體" charset="-120"/>
              </a:rPr>
              <a:t>) that does </a:t>
            </a:r>
            <a:r>
              <a:rPr lang="en-US" altLang="zh-TW" sz="2400" dirty="0" smtClean="0">
                <a:ea typeface="新細明體" charset="-120"/>
              </a:rPr>
              <a:t>NOT begin </a:t>
            </a:r>
            <a:r>
              <a:rPr lang="en-US" altLang="zh-TW" sz="2400" dirty="0" smtClean="0">
                <a:ea typeface="新細明體" charset="-120"/>
              </a:rPr>
              <a:t>with a digit and is not a reserved JavaScript keyword.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20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33400"/>
            <a:ext cx="67373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7" y="2057400"/>
            <a:ext cx="66611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5562775"/>
            <a:ext cx="6705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810000"/>
            <a:ext cx="66357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21</a:t>
            </a:fld>
            <a:endParaRPr lang="en-US" altLang="zh-TW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Dynamic </a:t>
            </a:r>
            <a:r>
              <a:rPr lang="en-US" sz="3200" dirty="0"/>
              <a:t>Welcome </a:t>
            </a:r>
            <a:r>
              <a:rPr lang="en-US" sz="3200" dirty="0" smtClean="0"/>
              <a:t>Page</a:t>
            </a:r>
            <a:endParaRPr lang="en-US" sz="3200" dirty="0" smtClean="0"/>
          </a:p>
        </p:txBody>
      </p:sp>
      <p:sp>
        <p:nvSpPr>
          <p:cNvPr id="5837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 smtClean="0"/>
              <a:t>Comments</a:t>
            </a:r>
            <a:endParaRPr lang="en-US" sz="2000" dirty="0" smtClean="0"/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 smtClean="0"/>
              <a:t>A single-line comment begins with the characters </a:t>
            </a:r>
            <a:r>
              <a:rPr lang="en-US" sz="2000" dirty="0" smtClean="0">
                <a:latin typeface="Lucida Console" pitchFamily="49" charset="0"/>
              </a:rPr>
              <a:t>//</a:t>
            </a:r>
            <a:r>
              <a:rPr lang="en-US" sz="2000" dirty="0" smtClean="0"/>
              <a:t> and terminates at the end of the line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endParaRPr lang="en-US" sz="2000" dirty="0" smtClean="0"/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 smtClean="0"/>
              <a:t>Comments </a:t>
            </a:r>
            <a:r>
              <a:rPr lang="en-US" sz="2000" dirty="0" smtClean="0"/>
              <a:t>do not cause the browser to perform any action when the script is interpreted; rather, comments are ignored by the JavaScript interpreter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endParaRPr lang="en-US" sz="2000" dirty="0" smtClean="0"/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 smtClean="0"/>
              <a:t>Multiline </a:t>
            </a:r>
            <a:r>
              <a:rPr lang="en-US" sz="2000" dirty="0" smtClean="0"/>
              <a:t>comments begin with delimiter </a:t>
            </a:r>
            <a:r>
              <a:rPr lang="en-US" sz="2000" dirty="0" smtClean="0">
                <a:latin typeface="Lucida Console" pitchFamily="49" charset="0"/>
              </a:rPr>
              <a:t>/*</a:t>
            </a:r>
            <a:r>
              <a:rPr lang="en-US" sz="2000" dirty="0" smtClean="0"/>
              <a:t> and end with delimiter </a:t>
            </a:r>
            <a:r>
              <a:rPr lang="en-US" sz="2000" dirty="0" smtClean="0">
                <a:latin typeface="Lucida Console" pitchFamily="49" charset="0"/>
              </a:rPr>
              <a:t>*/</a:t>
            </a:r>
          </a:p>
          <a:p>
            <a:pPr marL="859536" lvl="2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en-US" sz="1800" dirty="0" smtClean="0"/>
              <a:t>All text between the delimiters of the comment is ignored by the interpreter.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22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Dynamic </a:t>
            </a:r>
            <a:r>
              <a:rPr lang="en-US" sz="3200" dirty="0"/>
              <a:t>Welcome </a:t>
            </a:r>
            <a:r>
              <a:rPr lang="en-US" sz="3200" dirty="0" smtClean="0"/>
              <a:t>Page</a:t>
            </a:r>
            <a:endParaRPr lang="en-US" sz="3200" dirty="0" smtClean="0"/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</a:t>
            </a:r>
            <a:r>
              <a:rPr lang="en-US" altLang="zh-TW" i="1" dirty="0" smtClean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window</a:t>
            </a:r>
            <a:r>
              <a:rPr lang="en-US" altLang="zh-TW" dirty="0" smtClean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object’s </a:t>
            </a:r>
            <a:r>
              <a:rPr lang="en-US" altLang="zh-TW" i="1" dirty="0" smtClean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prompt</a:t>
            </a:r>
            <a:r>
              <a:rPr lang="en-US" altLang="zh-TW" dirty="0" smtClean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dirty="0" smtClean="0">
                <a:ea typeface="新細明體" charset="-120"/>
              </a:rPr>
              <a:t>method displays a dialog into which the user can type a value. </a:t>
            </a:r>
          </a:p>
          <a:p>
            <a:pPr lvl="1" eaLnBrk="1" hangingPunct="1"/>
            <a:r>
              <a:rPr lang="en-US" altLang="zh-TW" dirty="0" smtClean="0">
                <a:ea typeface="新細明體" charset="-120"/>
              </a:rPr>
              <a:t>The first argument is a message (called a prompt) that directs the user to take a specific action. </a:t>
            </a:r>
          </a:p>
          <a:p>
            <a:pPr lvl="1" eaLnBrk="1" hangingPunct="1"/>
            <a:r>
              <a:rPr lang="en-US" altLang="zh-TW" dirty="0" smtClean="0">
                <a:ea typeface="新細明體" charset="-120"/>
              </a:rPr>
              <a:t>The optional second argument is the </a:t>
            </a:r>
            <a:r>
              <a:rPr lang="en-US" altLang="zh-TW" b="1" dirty="0" smtClean="0">
                <a:ea typeface="新細明體" charset="-120"/>
              </a:rPr>
              <a:t>default string </a:t>
            </a:r>
            <a:r>
              <a:rPr lang="en-US" altLang="zh-TW" dirty="0" smtClean="0">
                <a:ea typeface="新細明體" charset="-120"/>
              </a:rPr>
              <a:t>to display in the text field. </a:t>
            </a:r>
            <a:endParaRPr lang="en-US" altLang="zh-TW" dirty="0" smtClean="0">
              <a:ea typeface="新細明體" charset="-120"/>
            </a:endParaRPr>
          </a:p>
          <a:p>
            <a:pPr eaLnBrk="1" hangingPunct="1"/>
            <a:r>
              <a:rPr lang="en-US" altLang="zh-TW" dirty="0" smtClean="0">
                <a:ea typeface="新細明體" charset="-120"/>
              </a:rPr>
              <a:t>Script </a:t>
            </a:r>
            <a:r>
              <a:rPr lang="en-US" altLang="zh-TW" dirty="0" smtClean="0">
                <a:ea typeface="新細明體" charset="-120"/>
              </a:rPr>
              <a:t>can then use the value that the user inputs.</a:t>
            </a: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95800"/>
            <a:ext cx="5276850" cy="1998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07" y="647962"/>
            <a:ext cx="4789693" cy="31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39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9" y="4953000"/>
            <a:ext cx="423349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4495800" cy="29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6785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Dynamic </a:t>
            </a:r>
            <a:r>
              <a:rPr lang="en-US" sz="3200" dirty="0"/>
              <a:t>Welcome </a:t>
            </a:r>
            <a:r>
              <a:rPr lang="en-US" sz="3200" dirty="0" smtClean="0"/>
              <a:t>Page</a:t>
            </a:r>
            <a:endParaRPr lang="en-US" sz="3200" dirty="0" smtClean="0"/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 b="1" i="1" dirty="0" smtClean="0">
                <a:latin typeface="Lucida Console" pitchFamily="49" charset="0"/>
                <a:ea typeface="新細明體" charset="-120"/>
              </a:rPr>
              <a:t>null</a:t>
            </a:r>
            <a:r>
              <a:rPr lang="en-US" altLang="zh-TW" sz="2400" dirty="0" smtClean="0">
                <a:ea typeface="新細明體" charset="-120"/>
              </a:rPr>
              <a:t> keyword </a:t>
            </a:r>
          </a:p>
          <a:p>
            <a:pPr lvl="1" eaLnBrk="1" hangingPunct="1"/>
            <a:r>
              <a:rPr lang="en-US" altLang="zh-TW" sz="1800" dirty="0" smtClean="0">
                <a:ea typeface="新細明體" charset="-120"/>
              </a:rPr>
              <a:t>Signifies that a variable has no value</a:t>
            </a:r>
          </a:p>
          <a:p>
            <a:pPr lvl="1" eaLnBrk="1" hangingPunct="1"/>
            <a:r>
              <a:rPr lang="en-US" altLang="zh-TW" sz="1800" i="1" dirty="0" smtClean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null</a:t>
            </a:r>
            <a:r>
              <a:rPr lang="en-US" altLang="zh-TW" sz="1800" dirty="0" smtClean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sz="1800" dirty="0" smtClean="0">
                <a:ea typeface="新細明體" charset="-120"/>
              </a:rPr>
              <a:t>is not a string literal, but rather a predefined term indicating the absence of value</a:t>
            </a:r>
          </a:p>
          <a:p>
            <a:pPr lvl="1" eaLnBrk="1" hangingPunct="1"/>
            <a:r>
              <a:rPr lang="en-US" altLang="zh-TW" sz="1800" dirty="0" smtClean="0">
                <a:ea typeface="新細明體" charset="-120"/>
              </a:rPr>
              <a:t>Writing a </a:t>
            </a:r>
            <a:r>
              <a:rPr lang="en-US" altLang="zh-TW" sz="1800" i="1" dirty="0" smtClean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null</a:t>
            </a:r>
            <a:r>
              <a:rPr lang="en-US" altLang="zh-TW" sz="1800" dirty="0" smtClean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sz="1800" dirty="0" smtClean="0">
                <a:ea typeface="新細明體" charset="-120"/>
              </a:rPr>
              <a:t>value to the document, however, displays the word “</a:t>
            </a:r>
            <a:r>
              <a:rPr lang="en-US" altLang="zh-TW" sz="1800" dirty="0" smtClean="0">
                <a:latin typeface="Lucida Console" pitchFamily="49" charset="0"/>
                <a:ea typeface="新細明體" charset="-120"/>
              </a:rPr>
              <a:t>null</a:t>
            </a:r>
            <a:r>
              <a:rPr lang="en-US" altLang="zh-TW" sz="1800" dirty="0" smtClean="0">
                <a:ea typeface="新細明體" charset="-120"/>
              </a:rPr>
              <a:t>”</a:t>
            </a: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Function </a:t>
            </a:r>
            <a:r>
              <a:rPr lang="en-US" altLang="zh-TW" sz="2400" i="1" dirty="0" err="1" smtClean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parseInt</a:t>
            </a:r>
            <a:r>
              <a:rPr lang="en-US" altLang="zh-TW" sz="2400" i="1" dirty="0" smtClean="0">
                <a:solidFill>
                  <a:schemeClr val="accent6"/>
                </a:solidFill>
                <a:ea typeface="新細明體" charset="-120"/>
              </a:rPr>
              <a:t> </a:t>
            </a:r>
          </a:p>
          <a:p>
            <a:pPr lvl="1" eaLnBrk="1" hangingPunct="1"/>
            <a:r>
              <a:rPr lang="en-US" altLang="zh-TW" sz="1800" dirty="0" smtClean="0">
                <a:ea typeface="新細明體" charset="-120"/>
              </a:rPr>
              <a:t>converts its string argument to an integer</a:t>
            </a: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JavaScript </a:t>
            </a:r>
            <a:r>
              <a:rPr lang="en-US" altLang="zh-TW" sz="2400" dirty="0" smtClean="0">
                <a:ea typeface="新細明體" charset="-120"/>
              </a:rPr>
              <a:t>has a version of the </a:t>
            </a:r>
            <a:r>
              <a:rPr lang="en-US" altLang="zh-TW" sz="2400" dirty="0" smtClean="0">
                <a:latin typeface="Lucida Console" pitchFamily="49" charset="0"/>
                <a:ea typeface="新細明體" charset="-120"/>
              </a:rPr>
              <a:t>+</a:t>
            </a:r>
            <a:r>
              <a:rPr lang="en-US" altLang="zh-TW" sz="2400" dirty="0" smtClean="0">
                <a:ea typeface="新細明體" charset="-120"/>
              </a:rPr>
              <a:t> operator for string </a:t>
            </a:r>
            <a:r>
              <a:rPr lang="en-US" altLang="zh-TW" sz="2400" b="1" dirty="0" smtClean="0">
                <a:ea typeface="新細明體" charset="-120"/>
              </a:rPr>
              <a:t>concatenation</a:t>
            </a:r>
            <a:r>
              <a:rPr lang="en-US" altLang="zh-TW" sz="2400" dirty="0" smtClean="0">
                <a:ea typeface="新細明體" charset="-120"/>
              </a:rPr>
              <a:t> that enables a string and a value of another data type (including another string) to be concatenated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 smtClean="0"/>
              <a:t>Variable Types</a:t>
            </a:r>
            <a:endParaRPr lang="en-US" sz="3600" dirty="0" smtClean="0"/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 indent="-342900">
              <a:lnSpc>
                <a:spcPct val="80000"/>
              </a:lnSpc>
              <a:defRPr/>
            </a:pPr>
            <a:r>
              <a:rPr lang="en-US" sz="2000" dirty="0" smtClean="0"/>
              <a:t>JavaScript does </a:t>
            </a:r>
            <a:r>
              <a:rPr lang="en-US" sz="2000" dirty="0" smtClean="0"/>
              <a:t>NOT </a:t>
            </a:r>
            <a:r>
              <a:rPr lang="en-US" sz="2000" dirty="0" smtClean="0"/>
              <a:t>require variables to have a type before they can be used in a </a:t>
            </a:r>
            <a:r>
              <a:rPr lang="en-US" sz="2000" dirty="0" smtClean="0"/>
              <a:t>script</a:t>
            </a:r>
          </a:p>
          <a:p>
            <a:pPr marL="452628" indent="-342900">
              <a:lnSpc>
                <a:spcPct val="80000"/>
              </a:lnSpc>
              <a:defRPr/>
            </a:pPr>
            <a:endParaRPr lang="en-US" sz="2000" dirty="0" smtClean="0"/>
          </a:p>
          <a:p>
            <a:pPr marL="452628" indent="-342900">
              <a:lnSpc>
                <a:spcPct val="80000"/>
              </a:lnSpc>
              <a:defRPr/>
            </a:pPr>
            <a:r>
              <a:rPr lang="en-US" sz="2000" dirty="0" smtClean="0"/>
              <a:t>A </a:t>
            </a:r>
            <a:r>
              <a:rPr lang="en-US" sz="2000" dirty="0" smtClean="0"/>
              <a:t>variable in JavaScript can contain a value of any data type, and in many situations, JavaScript </a:t>
            </a:r>
            <a:r>
              <a:rPr lang="en-US" sz="2000" b="1" dirty="0" smtClean="0"/>
              <a:t>automatically converts</a:t>
            </a:r>
            <a:r>
              <a:rPr lang="en-US" sz="2000" dirty="0" smtClean="0"/>
              <a:t> between values of different types for </a:t>
            </a:r>
            <a:r>
              <a:rPr lang="en-US" sz="2000" dirty="0" smtClean="0"/>
              <a:t>you</a:t>
            </a:r>
          </a:p>
          <a:p>
            <a:pPr marL="452628" indent="-342900">
              <a:lnSpc>
                <a:spcPct val="80000"/>
              </a:lnSpc>
              <a:defRPr/>
            </a:pPr>
            <a:endParaRPr lang="en-US" sz="2000" dirty="0" smtClean="0"/>
          </a:p>
          <a:p>
            <a:pPr marL="452628" indent="-342900">
              <a:lnSpc>
                <a:spcPct val="80000"/>
              </a:lnSpc>
              <a:defRPr/>
            </a:pPr>
            <a:r>
              <a:rPr lang="en-US" sz="2000" dirty="0" smtClean="0"/>
              <a:t>JavaScript </a:t>
            </a:r>
            <a:r>
              <a:rPr lang="en-US" sz="2000" dirty="0" smtClean="0"/>
              <a:t>is referred to as a </a:t>
            </a:r>
            <a:r>
              <a:rPr lang="en-US" sz="2000" b="1" dirty="0" smtClean="0"/>
              <a:t>loosely typed language</a:t>
            </a:r>
          </a:p>
          <a:p>
            <a:pPr marL="452628" indent="-342900">
              <a:lnSpc>
                <a:spcPct val="80000"/>
              </a:lnSpc>
              <a:defRPr/>
            </a:pPr>
            <a:endParaRPr lang="en-US" sz="2000" dirty="0" smtClean="0"/>
          </a:p>
          <a:p>
            <a:pPr marL="452628" indent="-342900">
              <a:lnSpc>
                <a:spcPct val="80000"/>
              </a:lnSpc>
              <a:defRPr/>
            </a:pPr>
            <a:r>
              <a:rPr lang="en-US" sz="2000" dirty="0" smtClean="0"/>
              <a:t>When </a:t>
            </a:r>
            <a:r>
              <a:rPr lang="en-US" sz="2000" dirty="0" smtClean="0"/>
              <a:t>a variable is declared in JavaScript, but is not given a value, it has an undefined value. </a:t>
            </a:r>
          </a:p>
          <a:p>
            <a:pPr marL="621792" lvl="1" eaLnBrk="1" fontAlgn="auto" hangingPunct="1">
              <a:lnSpc>
                <a:spcPct val="8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1600" dirty="0" smtClean="0"/>
              <a:t>Attempting to use the value of such a variable is normally a logic error. </a:t>
            </a:r>
          </a:p>
          <a:p>
            <a:pPr marL="452628" indent="-342900">
              <a:lnSpc>
                <a:spcPct val="80000"/>
              </a:lnSpc>
              <a:defRPr/>
            </a:pPr>
            <a:endParaRPr lang="en-US" sz="2000" dirty="0" smtClean="0"/>
          </a:p>
          <a:p>
            <a:pPr marL="452628" indent="-342900">
              <a:lnSpc>
                <a:spcPct val="80000"/>
              </a:lnSpc>
              <a:defRPr/>
            </a:pPr>
            <a:r>
              <a:rPr lang="en-US" sz="2000" dirty="0" smtClean="0"/>
              <a:t>When </a:t>
            </a:r>
            <a:r>
              <a:rPr lang="en-US" sz="2000" dirty="0" smtClean="0"/>
              <a:t>variables are declared, they are not assigned default values, unless specified otherwise by the programmer. </a:t>
            </a:r>
          </a:p>
          <a:p>
            <a:pPr marL="621792" lvl="1" eaLnBrk="1" fontAlgn="auto" hangingPunct="1">
              <a:lnSpc>
                <a:spcPct val="8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1600" dirty="0" smtClean="0"/>
              <a:t>To indicate that a variable does not contain a value, you can assign the value </a:t>
            </a:r>
            <a:r>
              <a:rPr lang="en-US" sz="1600" dirty="0" smtClean="0">
                <a:latin typeface="Lucida Console" pitchFamily="49" charset="0"/>
              </a:rPr>
              <a:t>null</a:t>
            </a:r>
            <a:r>
              <a:rPr lang="en-US" sz="1600" dirty="0" smtClean="0"/>
              <a:t> to it.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Arithmetic</a:t>
            </a:r>
            <a:endParaRPr lang="en-US" sz="3600" dirty="0" smtClean="0"/>
          </a:p>
        </p:txBody>
      </p:sp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4924425" cy="243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4267200"/>
            <a:ext cx="6667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Decision </a:t>
            </a:r>
            <a:r>
              <a:rPr lang="en-US" sz="3200" dirty="0" smtClean="0"/>
              <a:t>Making: Equality and Relational Operators</a:t>
            </a:r>
          </a:p>
        </p:txBody>
      </p:sp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 indent="-342900">
              <a:defRPr/>
            </a:pPr>
            <a:r>
              <a:rPr lang="en-US" sz="2000" b="1" i="1" dirty="0" smtClean="0">
                <a:latin typeface="Lucida Console" pitchFamily="49" charset="0"/>
              </a:rPr>
              <a:t>if</a:t>
            </a:r>
            <a:r>
              <a:rPr lang="en-US" sz="2000" dirty="0" smtClean="0"/>
              <a:t> statement allows a script to make a decision based on the truth or falsity of a condition</a:t>
            </a:r>
          </a:p>
          <a:p>
            <a:pPr marL="452628" indent="-342900">
              <a:defRPr/>
            </a:pPr>
            <a:endParaRPr lang="en-US" sz="2000" dirty="0" smtClean="0"/>
          </a:p>
          <a:p>
            <a:pPr marL="452628" indent="-342900">
              <a:defRPr/>
            </a:pPr>
            <a:r>
              <a:rPr lang="en-US" sz="2000" dirty="0" smtClean="0"/>
              <a:t>Conditions in </a:t>
            </a:r>
            <a:r>
              <a:rPr lang="en-US" sz="2000" b="1" i="1" dirty="0" smtClean="0">
                <a:latin typeface="Lucida Console" pitchFamily="49" charset="0"/>
              </a:rPr>
              <a:t>if</a:t>
            </a:r>
            <a:r>
              <a:rPr lang="en-US" sz="2000" dirty="0" smtClean="0"/>
              <a:t> statements can be formed by using the </a:t>
            </a:r>
            <a:r>
              <a:rPr lang="en-US" sz="2000" b="1" i="1" dirty="0" smtClean="0"/>
              <a:t>equality</a:t>
            </a:r>
            <a:r>
              <a:rPr lang="en-US" sz="2000" dirty="0" smtClean="0"/>
              <a:t> operators and </a:t>
            </a:r>
            <a:r>
              <a:rPr lang="en-US" sz="2000" b="1" i="1" dirty="0" smtClean="0"/>
              <a:t>relational</a:t>
            </a:r>
            <a:r>
              <a:rPr lang="en-US" sz="2000" dirty="0" smtClean="0"/>
              <a:t> operators</a:t>
            </a:r>
            <a:endParaRPr lang="en-US" sz="2000" dirty="0" smtClean="0"/>
          </a:p>
        </p:txBody>
      </p:sp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54" y="3733800"/>
            <a:ext cx="5327650" cy="261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0470"/>
            <a:ext cx="4451465" cy="299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3" y="3505200"/>
            <a:ext cx="4038600" cy="284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498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50896"/>
            <a:ext cx="4040552" cy="1202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0073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Your </a:t>
            </a:r>
            <a:r>
              <a:rPr lang="en-US" sz="3200" dirty="0" smtClean="0"/>
              <a:t>First Script: Displaying a Line of Text with JavaScript in a Web Page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ea typeface="新細明體" charset="-120"/>
              </a:rPr>
              <a:t>We begin with a simple script that displays the text </a:t>
            </a:r>
            <a:r>
              <a:rPr lang="en-US" altLang="zh-TW" sz="2400" dirty="0" smtClean="0">
                <a:latin typeface="Lucida Console" pitchFamily="49" charset="0"/>
                <a:ea typeface="新細明體" charset="-120"/>
              </a:rPr>
              <a:t>"</a:t>
            </a:r>
            <a:r>
              <a:rPr lang="en-US" altLang="zh-TW" sz="2400" dirty="0" smtClean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Welcome to JavaScript Programming!</a:t>
            </a:r>
            <a:r>
              <a:rPr lang="en-US" altLang="zh-TW" sz="2400" dirty="0" smtClean="0">
                <a:latin typeface="Lucida Console" pitchFamily="49" charset="0"/>
                <a:ea typeface="新細明體" charset="-120"/>
              </a:rPr>
              <a:t>"</a:t>
            </a:r>
            <a:r>
              <a:rPr lang="en-US" altLang="zh-TW" sz="2400" dirty="0" smtClean="0">
                <a:ea typeface="新細明體" charset="-120"/>
              </a:rPr>
              <a:t> in the HTML5 document. </a:t>
            </a:r>
          </a:p>
          <a:p>
            <a:pPr eaLnBrk="1" hangingPunct="1"/>
            <a:endParaRPr lang="en-US" altLang="zh-TW" sz="2400" dirty="0" smtClean="0">
              <a:ea typeface="新細明體" charset="-120"/>
            </a:endParaRPr>
          </a:p>
          <a:p>
            <a:pPr eaLnBrk="1" hangingPunct="1"/>
            <a:r>
              <a:rPr lang="en-US" altLang="zh-TW" sz="2400" dirty="0" smtClean="0">
                <a:ea typeface="新細明體" charset="-120"/>
              </a:rPr>
              <a:t>All </a:t>
            </a:r>
            <a:r>
              <a:rPr lang="en-US" altLang="zh-TW" sz="2400" dirty="0" smtClean="0">
                <a:ea typeface="新細明體" charset="-120"/>
              </a:rPr>
              <a:t>major web browsers contain JavaScript </a:t>
            </a:r>
            <a:r>
              <a:rPr lang="en-US" altLang="zh-TW" sz="2400" b="1" dirty="0" smtClean="0">
                <a:ea typeface="新細明體" charset="-120"/>
              </a:rPr>
              <a:t>interpreters</a:t>
            </a:r>
            <a:r>
              <a:rPr lang="en-US" altLang="zh-TW" sz="2400" dirty="0" smtClean="0">
                <a:ea typeface="新細明體" charset="-120"/>
              </a:rPr>
              <a:t>, which process the commands written in JavaScript.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62000"/>
            <a:ext cx="6019800" cy="120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61" y="2133600"/>
            <a:ext cx="6008239" cy="194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67200"/>
            <a:ext cx="5381625" cy="240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30</a:t>
            </a:fld>
            <a:endParaRPr lang="en-US" altLang="zh-TW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Allows </a:t>
            </a:r>
            <a:r>
              <a:rPr lang="en-US" altLang="zh-TW" dirty="0" smtClean="0">
                <a:ea typeface="新細明體" charset="-120"/>
              </a:rPr>
              <a:t>you to specify that an action is to be repeated while some condition remains true</a:t>
            </a:r>
          </a:p>
          <a:p>
            <a:r>
              <a:rPr lang="en-US" altLang="zh-TW" dirty="0" smtClean="0">
                <a:ea typeface="新細明體" charset="-120"/>
              </a:rPr>
              <a:t>The body of a loop may be a single statement or a block </a:t>
            </a:r>
          </a:p>
          <a:p>
            <a:r>
              <a:rPr lang="en-US" altLang="zh-TW" dirty="0" smtClean="0">
                <a:ea typeface="新細明體" charset="-120"/>
              </a:rPr>
              <a:t>Eventually, the condition becomes </a:t>
            </a:r>
            <a:r>
              <a:rPr lang="en-US" altLang="zh-TW" b="1" dirty="0" smtClean="0">
                <a:ea typeface="新細明體" charset="-120"/>
              </a:rPr>
              <a:t>false</a:t>
            </a:r>
            <a:r>
              <a:rPr lang="en-US" altLang="zh-TW" dirty="0" smtClean="0">
                <a:ea typeface="新細明體" charset="-120"/>
              </a:rPr>
              <a:t> and </a:t>
            </a:r>
            <a:r>
              <a:rPr lang="en-US" altLang="zh-TW" b="1" dirty="0" smtClean="0">
                <a:ea typeface="新細明體" charset="-120"/>
              </a:rPr>
              <a:t>repetition terminates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latin typeface="Lucida Console" pitchFamily="49" charset="0"/>
              </a:rPr>
              <a:t>while</a:t>
            </a:r>
            <a:r>
              <a:rPr lang="en-US" dirty="0" smtClean="0"/>
              <a:t> </a:t>
            </a:r>
            <a:r>
              <a:rPr lang="en-US" dirty="0" smtClean="0"/>
              <a:t>Repetition Statement</a:t>
            </a:r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86200"/>
            <a:ext cx="5505450" cy="228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62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3" y="3962399"/>
            <a:ext cx="5334001" cy="273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32</a:t>
            </a:fld>
            <a:endParaRPr lang="en-US" altLang="zh-TW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4970206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7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632988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229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000" i="1" dirty="0" smtClean="0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 sz="2000" dirty="0" smtClean="0">
                <a:ea typeface="新細明體" charset="-120"/>
              </a:rPr>
              <a:t> statement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400" dirty="0" smtClean="0">
                <a:ea typeface="新細明體" charset="-120"/>
              </a:rPr>
              <a:t>Specifies each of the items needed for counter-controlled repetition with a control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400" dirty="0" smtClean="0">
                <a:ea typeface="新細明體" charset="-120"/>
              </a:rPr>
              <a:t>Can use a block to put multiple statements into the body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 smtClean="0">
                <a:ea typeface="新細明體" charset="-120"/>
              </a:rPr>
              <a:t>If the loop’s condition uses a </a:t>
            </a:r>
            <a:r>
              <a:rPr lang="en-US" altLang="zh-TW" sz="2000" dirty="0" smtClean="0">
                <a:latin typeface="Lucida Console" pitchFamily="49" charset="0"/>
                <a:ea typeface="新細明體" charset="-120"/>
              </a:rPr>
              <a:t>&lt;</a:t>
            </a:r>
            <a:r>
              <a:rPr lang="en-US" altLang="zh-TW" sz="2000" dirty="0" smtClean="0">
                <a:ea typeface="新細明體" charset="-120"/>
              </a:rPr>
              <a:t> or </a:t>
            </a:r>
            <a:r>
              <a:rPr lang="en-US" altLang="zh-TW" sz="2000" dirty="0" smtClean="0">
                <a:latin typeface="Lucida Console" pitchFamily="49" charset="0"/>
                <a:ea typeface="新細明體" charset="-120"/>
              </a:rPr>
              <a:t>&gt;</a:t>
            </a:r>
            <a:r>
              <a:rPr lang="en-US" altLang="zh-TW" sz="2000" dirty="0" smtClean="0">
                <a:ea typeface="新細明體" charset="-120"/>
              </a:rPr>
              <a:t> instead of a </a:t>
            </a:r>
            <a:r>
              <a:rPr lang="en-US" altLang="zh-TW" sz="2000" dirty="0" smtClean="0">
                <a:latin typeface="Lucida Console" pitchFamily="49" charset="0"/>
                <a:ea typeface="新細明體" charset="-120"/>
              </a:rPr>
              <a:t>&lt;=</a:t>
            </a:r>
            <a:r>
              <a:rPr lang="en-US" altLang="zh-TW" sz="2000" dirty="0" smtClean="0">
                <a:ea typeface="新細明體" charset="-120"/>
              </a:rPr>
              <a:t> or </a:t>
            </a:r>
            <a:r>
              <a:rPr lang="en-US" altLang="zh-TW" sz="2000" dirty="0" smtClean="0">
                <a:latin typeface="Lucida Console" pitchFamily="49" charset="0"/>
                <a:ea typeface="新細明體" charset="-120"/>
              </a:rPr>
              <a:t>&gt;=</a:t>
            </a:r>
            <a:r>
              <a:rPr lang="en-US" altLang="zh-TW" sz="2000" dirty="0" smtClean="0">
                <a:ea typeface="新細明體" charset="-120"/>
              </a:rPr>
              <a:t>, or vice-versa, it can result in an </a:t>
            </a:r>
            <a:r>
              <a:rPr lang="en-US" altLang="zh-TW" sz="2000" b="1" dirty="0" smtClean="0">
                <a:ea typeface="新細明體" charset="-120"/>
              </a:rPr>
              <a:t>off-by-one</a:t>
            </a:r>
            <a:r>
              <a:rPr lang="en-US" altLang="zh-TW" sz="2000" dirty="0" smtClean="0">
                <a:ea typeface="新細明體" charset="-120"/>
              </a:rPr>
              <a:t> error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 smtClean="0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 sz="2000" dirty="0" smtClean="0">
                <a:ea typeface="新細明體" charset="-120"/>
              </a:rPr>
              <a:t> statement header contains three expressions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400" dirty="0" smtClean="0">
                <a:ea typeface="新細明體" charset="-120"/>
              </a:rPr>
              <a:t>Initialization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400" dirty="0" smtClean="0">
                <a:ea typeface="新細明體" charset="-120"/>
              </a:rPr>
              <a:t>Condition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400" dirty="0" smtClean="0">
                <a:ea typeface="新細明體" charset="-120"/>
              </a:rPr>
              <a:t>Increment Expression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 smtClean="0">
                <a:ea typeface="新細明體" charset="-120"/>
              </a:rPr>
              <a:t>The increment expression in the </a:t>
            </a:r>
            <a:r>
              <a:rPr lang="en-US" altLang="zh-TW" sz="2000" i="1" dirty="0" smtClean="0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 sz="2000" dirty="0" smtClean="0">
                <a:ea typeface="新細明體" charset="-120"/>
              </a:rPr>
              <a:t> statement acts like a stand-alone statement at the end of the body of the </a:t>
            </a:r>
            <a:r>
              <a:rPr lang="en-US" altLang="zh-TW" sz="2000" i="1" dirty="0" smtClean="0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 sz="2000" dirty="0" smtClean="0">
                <a:ea typeface="新細明體" charset="-120"/>
              </a:rPr>
              <a:t> statement</a:t>
            </a:r>
          </a:p>
          <a:p>
            <a:pPr eaLnBrk="1" hangingPunct="1">
              <a:lnSpc>
                <a:spcPct val="90000"/>
              </a:lnSpc>
            </a:pPr>
            <a:endParaRPr lang="en-US" altLang="zh-TW" sz="2000" dirty="0" smtClean="0">
              <a:ea typeface="新細明體" charset="-12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latin typeface="Lucida Console" pitchFamily="49" charset="0"/>
              </a:rPr>
              <a:t>for</a:t>
            </a:r>
            <a:r>
              <a:rPr lang="en-US" dirty="0" smtClean="0"/>
              <a:t> </a:t>
            </a:r>
            <a:r>
              <a:rPr lang="en-US" dirty="0" smtClean="0"/>
              <a:t>Repetition Statement</a:t>
            </a:r>
          </a:p>
        </p:txBody>
      </p:sp>
    </p:spTree>
    <p:extLst>
      <p:ext uri="{BB962C8B-B14F-4D97-AF65-F5344CB8AC3E}">
        <p14:creationId xmlns:p14="http://schemas.microsoft.com/office/powerpoint/2010/main" val="325129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5" y="4419600"/>
            <a:ext cx="4237465" cy="221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8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44" y="2743200"/>
            <a:ext cx="4019156" cy="172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34</a:t>
            </a:fld>
            <a:endParaRPr lang="en-US" altLang="zh-TW"/>
          </a:p>
        </p:txBody>
      </p:sp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92" y="685800"/>
            <a:ext cx="3068406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8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71600"/>
            <a:ext cx="272307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813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400" i="1" dirty="0" smtClean="0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 sz="2400" dirty="0" smtClean="0">
                <a:ea typeface="新細明體" charset="-120"/>
              </a:rPr>
              <a:t> statement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 smtClean="0">
                <a:ea typeface="新細明體" charset="-120"/>
              </a:rPr>
              <a:t>Consists of a series of </a:t>
            </a:r>
            <a:r>
              <a:rPr lang="en-US" altLang="zh-TW" sz="1800" dirty="0" smtClean="0">
                <a:latin typeface="Lucida Console" pitchFamily="49" charset="0"/>
                <a:ea typeface="新細明體" charset="-120"/>
              </a:rPr>
              <a:t>case </a:t>
            </a:r>
            <a:r>
              <a:rPr lang="en-US" altLang="zh-TW" sz="1800" b="1" dirty="0" smtClean="0">
                <a:ea typeface="新細明體" charset="-120"/>
              </a:rPr>
              <a:t>labels</a:t>
            </a:r>
            <a:r>
              <a:rPr lang="en-US" altLang="zh-TW" sz="1800" dirty="0" smtClean="0">
                <a:ea typeface="新細明體" charset="-120"/>
              </a:rPr>
              <a:t> and an optional </a:t>
            </a:r>
            <a:r>
              <a:rPr lang="en-US" altLang="zh-TW" sz="1800" dirty="0" smtClean="0">
                <a:latin typeface="Lucida Console" pitchFamily="49" charset="0"/>
                <a:ea typeface="新細明體" charset="-120"/>
              </a:rPr>
              <a:t>default</a:t>
            </a:r>
            <a:r>
              <a:rPr lang="en-US" altLang="zh-TW" sz="1800" dirty="0" smtClean="0">
                <a:ea typeface="新細明體" charset="-120"/>
              </a:rPr>
              <a:t> case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 smtClean="0">
                <a:ea typeface="新細明體" charset="-120"/>
              </a:rPr>
              <a:t>When control reaches a </a:t>
            </a:r>
            <a:r>
              <a:rPr lang="en-US" altLang="zh-TW" sz="1800" dirty="0" smtClean="0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 sz="1800" dirty="0" smtClean="0">
                <a:ea typeface="新細明體" charset="-120"/>
              </a:rPr>
              <a:t> statement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charset="-120"/>
              </a:rPr>
              <a:t>The script evaluates the controlling expression in the parentheses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charset="-120"/>
              </a:rPr>
              <a:t>Compares this value with the value in each of the </a:t>
            </a:r>
            <a:r>
              <a:rPr lang="en-US" altLang="zh-TW" sz="1600" dirty="0" smtClean="0">
                <a:latin typeface="Lucida Console" pitchFamily="49" charset="0"/>
                <a:ea typeface="新細明體" charset="-120"/>
              </a:rPr>
              <a:t>case</a:t>
            </a:r>
            <a:r>
              <a:rPr lang="en-US" altLang="zh-TW" sz="1600" dirty="0" smtClean="0">
                <a:ea typeface="新細明體" charset="-120"/>
              </a:rPr>
              <a:t> labels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charset="-120"/>
              </a:rPr>
              <a:t>If the comparison evaluates to </a:t>
            </a:r>
            <a:r>
              <a:rPr lang="en-US" altLang="zh-TW" sz="1600" dirty="0" smtClean="0">
                <a:latin typeface="Lucida Console" pitchFamily="49" charset="0"/>
                <a:ea typeface="新細明體" charset="-120"/>
              </a:rPr>
              <a:t>true</a:t>
            </a:r>
            <a:r>
              <a:rPr lang="en-US" altLang="zh-TW" sz="1600" dirty="0" smtClean="0">
                <a:ea typeface="新細明體" charset="-120"/>
              </a:rPr>
              <a:t>, the statements after the </a:t>
            </a:r>
            <a:r>
              <a:rPr lang="en-US" altLang="zh-TW" sz="1600" dirty="0" smtClean="0">
                <a:latin typeface="Lucida Console" pitchFamily="49" charset="0"/>
                <a:ea typeface="新細明體" charset="-120"/>
              </a:rPr>
              <a:t>case</a:t>
            </a:r>
            <a:r>
              <a:rPr lang="en-US" altLang="zh-TW" sz="1600" dirty="0" smtClean="0">
                <a:ea typeface="新細明體" charset="-120"/>
              </a:rPr>
              <a:t> label are executed in order until a </a:t>
            </a:r>
            <a:r>
              <a:rPr lang="en-US" altLang="zh-TW" sz="1600" dirty="0" smtClean="0">
                <a:latin typeface="Lucida Console" pitchFamily="49" charset="0"/>
                <a:ea typeface="新細明體" charset="-120"/>
              </a:rPr>
              <a:t>break</a:t>
            </a:r>
            <a:r>
              <a:rPr lang="en-US" altLang="zh-TW" sz="1600" dirty="0" smtClean="0">
                <a:ea typeface="新細明體" charset="-120"/>
              </a:rPr>
              <a:t> statement is reached</a:t>
            </a:r>
          </a:p>
          <a:p>
            <a:pPr eaLnBrk="1" hangingPunct="1">
              <a:lnSpc>
                <a:spcPct val="8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400" dirty="0" smtClean="0">
                <a:ea typeface="新細明體" charset="-120"/>
              </a:rPr>
              <a:t>The </a:t>
            </a:r>
            <a:r>
              <a:rPr lang="en-US" altLang="zh-TW" sz="2400" i="1" dirty="0" smtClean="0">
                <a:latin typeface="Lucida Console" pitchFamily="49" charset="0"/>
                <a:ea typeface="新細明體" charset="-120"/>
              </a:rPr>
              <a:t>break</a:t>
            </a:r>
            <a:r>
              <a:rPr lang="en-US" altLang="zh-TW" sz="2400" dirty="0" smtClean="0">
                <a:ea typeface="新細明體" charset="-120"/>
              </a:rPr>
              <a:t> statement is used as the last statement in each case to exit the </a:t>
            </a:r>
            <a:r>
              <a:rPr lang="en-US" altLang="zh-TW" sz="2400" dirty="0" smtClean="0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 sz="2400" dirty="0" smtClean="0">
                <a:ea typeface="新細明體" charset="-120"/>
              </a:rPr>
              <a:t> statement immediately</a:t>
            </a:r>
          </a:p>
          <a:p>
            <a:pPr eaLnBrk="1" hangingPunct="1">
              <a:lnSpc>
                <a:spcPct val="8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400" dirty="0" smtClean="0">
                <a:ea typeface="新細明體" charset="-120"/>
              </a:rPr>
              <a:t>The </a:t>
            </a:r>
            <a:r>
              <a:rPr lang="en-US" altLang="zh-TW" sz="2400" dirty="0" smtClean="0">
                <a:latin typeface="Lucida Console" pitchFamily="49" charset="0"/>
                <a:ea typeface="新細明體" charset="-120"/>
              </a:rPr>
              <a:t>default</a:t>
            </a:r>
            <a:r>
              <a:rPr lang="en-US" altLang="zh-TW" sz="2400" dirty="0" smtClean="0">
                <a:ea typeface="新細明體" charset="-120"/>
              </a:rPr>
              <a:t> case allows you to specify a set of statements to execute if no other case is satisfied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 smtClean="0">
                <a:ea typeface="新細明體" charset="-120"/>
              </a:rPr>
              <a:t>Usually the last case in the </a:t>
            </a:r>
            <a:r>
              <a:rPr lang="en-US" altLang="zh-TW" sz="1800" dirty="0" smtClean="0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 sz="1800" dirty="0" smtClean="0">
                <a:ea typeface="新細明體" charset="-120"/>
              </a:rPr>
              <a:t> statement</a:t>
            </a: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i="1" dirty="0" smtClean="0">
                <a:latin typeface="Lucida Console" pitchFamily="49" charset="0"/>
              </a:rPr>
              <a:t>switch</a:t>
            </a:r>
            <a:r>
              <a:rPr lang="en-US" sz="3200" dirty="0" smtClean="0"/>
              <a:t> </a:t>
            </a:r>
            <a:r>
              <a:rPr lang="en-US" sz="3200" dirty="0" smtClean="0"/>
              <a:t>Multiple-Selection </a:t>
            </a:r>
            <a:r>
              <a:rPr lang="en-US" sz="3200" dirty="0" smtClean="0"/>
              <a:t>Statement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5289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Each case can have multiple actions (statements)</a:t>
            </a:r>
          </a:p>
          <a:p>
            <a:pPr eaLnBrk="1" hangingPunct="1"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Braces </a:t>
            </a:r>
            <a:r>
              <a:rPr lang="en-US" altLang="zh-TW" sz="2400" dirty="0" smtClean="0">
                <a:ea typeface="新細明體" charset="-120"/>
              </a:rPr>
              <a:t>are </a:t>
            </a:r>
            <a:r>
              <a:rPr lang="en-US" altLang="zh-TW" sz="2400" dirty="0" smtClean="0">
                <a:ea typeface="新細明體" charset="-120"/>
              </a:rPr>
              <a:t>NOT required </a:t>
            </a:r>
            <a:r>
              <a:rPr lang="en-US" altLang="zh-TW" sz="2400" dirty="0" smtClean="0">
                <a:ea typeface="新細明體" charset="-120"/>
              </a:rPr>
              <a:t>around multiple actions in a case of a </a:t>
            </a:r>
            <a:r>
              <a:rPr lang="en-US" altLang="zh-TW" sz="2400" dirty="0" smtClean="0">
                <a:latin typeface="Lucida Console" pitchFamily="49" charset="0"/>
                <a:ea typeface="新細明體" charset="-120"/>
              </a:rPr>
              <a:t>switch</a:t>
            </a:r>
            <a:endParaRPr lang="en-US" altLang="zh-TW" sz="2400" dirty="0" smtClean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The </a:t>
            </a:r>
            <a:r>
              <a:rPr lang="en-US" altLang="zh-TW" sz="2400" i="1" dirty="0" smtClean="0">
                <a:latin typeface="Lucida Console" pitchFamily="49" charset="0"/>
                <a:ea typeface="新細明體" charset="-120"/>
              </a:rPr>
              <a:t>break</a:t>
            </a:r>
            <a:r>
              <a:rPr lang="en-US" altLang="zh-TW" sz="2400" dirty="0" smtClean="0">
                <a:ea typeface="新細明體" charset="-120"/>
              </a:rPr>
              <a:t> statement is not required for the last case because program control automatically continues with the next statement after the </a:t>
            </a:r>
            <a:r>
              <a:rPr lang="en-US" altLang="zh-TW" sz="2400" i="1" dirty="0" smtClean="0">
                <a:latin typeface="Lucida Console" pitchFamily="49" charset="0"/>
                <a:ea typeface="新細明體" charset="-120"/>
              </a:rPr>
              <a:t>switch</a:t>
            </a:r>
            <a:endParaRPr lang="en-US" altLang="zh-TW" sz="2400" i="1" dirty="0" smtClean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dirty="0" smtClean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Having </a:t>
            </a:r>
            <a:r>
              <a:rPr lang="en-US" altLang="zh-TW" sz="2400" dirty="0" smtClean="0">
                <a:ea typeface="新細明體" charset="-120"/>
              </a:rPr>
              <a:t>several case labels listed together (e.g., </a:t>
            </a:r>
            <a:r>
              <a:rPr lang="en-US" altLang="zh-TW" sz="2400" dirty="0" smtClean="0">
                <a:latin typeface="Lucida Console" pitchFamily="49" charset="0"/>
                <a:ea typeface="新細明體" charset="-120"/>
              </a:rPr>
              <a:t>case 1: case 2:</a:t>
            </a:r>
            <a:r>
              <a:rPr lang="en-US" altLang="zh-TW" sz="2400" dirty="0" smtClean="0">
                <a:ea typeface="新細明體" charset="-120"/>
              </a:rPr>
              <a:t> with no statements between the cases) executes the same set of actions for each case</a:t>
            </a: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i="1" dirty="0" smtClean="0">
                <a:latin typeface="Lucida Console" pitchFamily="49" charset="0"/>
              </a:rPr>
              <a:t>switch</a:t>
            </a:r>
            <a:r>
              <a:rPr lang="en-US" sz="3200" dirty="0" smtClean="0"/>
              <a:t> </a:t>
            </a:r>
            <a:r>
              <a:rPr lang="en-US" sz="3200" dirty="0" smtClean="0"/>
              <a:t>Multiple-Selection </a:t>
            </a:r>
            <a:r>
              <a:rPr lang="en-US" sz="3200" dirty="0" smtClean="0"/>
              <a:t>Statement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4300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07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968658"/>
            <a:ext cx="3800475" cy="173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9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2584565"/>
            <a:ext cx="3124200" cy="222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9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4818188"/>
            <a:ext cx="4126186" cy="182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11712"/>
            <a:ext cx="4089400" cy="243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37</a:t>
            </a:fld>
            <a:endParaRPr lang="en-US" altLang="zh-TW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4267200" cy="23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907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"/>
            <a:ext cx="3276600" cy="233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134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Lucida Console" pitchFamily="49" charset="0"/>
                <a:ea typeface="新細明體" charset="-120"/>
              </a:rPr>
              <a:t>do…while</a:t>
            </a:r>
            <a:r>
              <a:rPr lang="en-US" altLang="zh-TW" smtClean="0">
                <a:ea typeface="新細明體" charset="-120"/>
              </a:rPr>
              <a:t> statement </a:t>
            </a:r>
          </a:p>
          <a:p>
            <a:pPr lvl="1" eaLnBrk="1" hangingPunct="1"/>
            <a:r>
              <a:rPr lang="en-US" altLang="zh-TW" smtClean="0">
                <a:ea typeface="新細明體" charset="-120"/>
              </a:rPr>
              <a:t>tests the loop-continuation condition </a:t>
            </a:r>
            <a:r>
              <a:rPr lang="en-US" altLang="zh-TW" i="1" smtClean="0">
                <a:ea typeface="新細明體" charset="-120"/>
              </a:rPr>
              <a:t>after</a:t>
            </a:r>
            <a:r>
              <a:rPr lang="en-US" altLang="zh-TW" smtClean="0">
                <a:ea typeface="新細明體" charset="-120"/>
              </a:rPr>
              <a:t> the loop body executes</a:t>
            </a:r>
          </a:p>
          <a:p>
            <a:pPr lvl="1" eaLnBrk="1" hangingPunct="1"/>
            <a:r>
              <a:rPr lang="en-US" altLang="zh-TW" i="1" smtClean="0">
                <a:ea typeface="新細明體" charset="-120"/>
              </a:rPr>
              <a:t>The loop body always executes at least once</a:t>
            </a:r>
            <a:endParaRPr lang="en-US" altLang="zh-TW" smtClean="0">
              <a:ea typeface="新細明體" charset="-120"/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latin typeface="Lucida Console" pitchFamily="49" charset="0"/>
              </a:rPr>
              <a:t>do…while</a:t>
            </a:r>
            <a:r>
              <a:rPr lang="en-US" dirty="0" smtClean="0"/>
              <a:t> </a:t>
            </a:r>
            <a:r>
              <a:rPr lang="en-US" dirty="0" smtClean="0"/>
              <a:t>Repetition Statement</a:t>
            </a:r>
          </a:p>
        </p:txBody>
      </p:sp>
    </p:spTree>
    <p:extLst>
      <p:ext uri="{BB962C8B-B14F-4D97-AF65-F5344CB8AC3E}">
        <p14:creationId xmlns:p14="http://schemas.microsoft.com/office/powerpoint/2010/main" val="27011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39</a:t>
            </a:fld>
            <a:endParaRPr lang="en-US" altLang="zh-TW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09600"/>
            <a:ext cx="5105400" cy="363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60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05200"/>
            <a:ext cx="4238625" cy="271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97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73" y="762000"/>
            <a:ext cx="5838825" cy="349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85" y="4495800"/>
            <a:ext cx="63754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Lucida Console" pitchFamily="49" charset="0"/>
                <a:ea typeface="新細明體" charset="-120"/>
              </a:rPr>
              <a:t>break</a:t>
            </a:r>
            <a:r>
              <a:rPr lang="en-US" altLang="zh-TW" smtClean="0">
                <a:ea typeface="新細明體" charset="-120"/>
              </a:rPr>
              <a:t> statement in a 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while</a:t>
            </a:r>
            <a:r>
              <a:rPr lang="en-US" altLang="zh-TW" smtClean="0">
                <a:ea typeface="新細明體" charset="-120"/>
              </a:rPr>
              <a:t>, 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 smtClean="0">
                <a:ea typeface="新細明體" charset="-120"/>
              </a:rPr>
              <a:t>, 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do…while</a:t>
            </a:r>
            <a:r>
              <a:rPr lang="en-US" altLang="zh-TW" smtClean="0">
                <a:ea typeface="新細明體" charset="-120"/>
              </a:rPr>
              <a:t> or 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 smtClean="0">
                <a:ea typeface="新細明體" charset="-120"/>
              </a:rPr>
              <a:t> statement</a:t>
            </a:r>
          </a:p>
          <a:p>
            <a:pPr lvl="1" eaLnBrk="1" hangingPunct="1"/>
            <a:r>
              <a:rPr lang="en-US" altLang="zh-TW" smtClean="0">
                <a:ea typeface="新細明體" charset="-120"/>
              </a:rPr>
              <a:t>Causes </a:t>
            </a:r>
            <a:r>
              <a:rPr lang="en-US" altLang="zh-TW" i="1" smtClean="0">
                <a:ea typeface="新細明體" charset="-120"/>
              </a:rPr>
              <a:t>immediate</a:t>
            </a:r>
            <a:r>
              <a:rPr lang="en-US" altLang="zh-TW" smtClean="0">
                <a:ea typeface="新細明體" charset="-120"/>
              </a:rPr>
              <a:t> </a:t>
            </a:r>
            <a:r>
              <a:rPr lang="en-US" altLang="zh-TW" i="1" smtClean="0">
                <a:ea typeface="新細明體" charset="-120"/>
              </a:rPr>
              <a:t>exit</a:t>
            </a:r>
            <a:r>
              <a:rPr lang="en-US" altLang="zh-TW" smtClean="0">
                <a:ea typeface="新細明體" charset="-120"/>
              </a:rPr>
              <a:t> from the statement</a:t>
            </a:r>
          </a:p>
          <a:p>
            <a:pPr lvl="1" eaLnBrk="1" hangingPunct="1"/>
            <a:r>
              <a:rPr lang="en-US" altLang="zh-TW" smtClean="0">
                <a:ea typeface="新細明體" charset="-120"/>
              </a:rPr>
              <a:t>Execution continues with the next statement in sequence</a:t>
            </a:r>
          </a:p>
          <a:p>
            <a:pPr eaLnBrk="1" hangingPunct="1"/>
            <a:r>
              <a:rPr lang="en-US" altLang="zh-TW" smtClean="0">
                <a:latin typeface="Lucida Console" pitchFamily="49" charset="0"/>
                <a:ea typeface="新細明體" charset="-120"/>
              </a:rPr>
              <a:t>break</a:t>
            </a:r>
            <a:r>
              <a:rPr lang="en-US" altLang="zh-TW" smtClean="0">
                <a:ea typeface="新細明體" charset="-120"/>
              </a:rPr>
              <a:t> statement common uses </a:t>
            </a:r>
          </a:p>
          <a:p>
            <a:pPr lvl="1" eaLnBrk="1" hangingPunct="1"/>
            <a:r>
              <a:rPr lang="en-US" altLang="zh-TW" smtClean="0">
                <a:ea typeface="新細明體" charset="-120"/>
              </a:rPr>
              <a:t>Escape early from a loop </a:t>
            </a:r>
          </a:p>
          <a:p>
            <a:pPr lvl="1" eaLnBrk="1" hangingPunct="1"/>
            <a:r>
              <a:rPr lang="en-US" altLang="zh-TW" smtClean="0">
                <a:ea typeface="新細明體" charset="-120"/>
              </a:rPr>
              <a:t>Skip the remainder of a 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 smtClean="0">
                <a:ea typeface="新細明體" charset="-120"/>
              </a:rPr>
              <a:t> statement</a:t>
            </a: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i="1" dirty="0" smtClean="0">
                <a:latin typeface="Lucida Console" pitchFamily="49" charset="0"/>
              </a:rPr>
              <a:t>break</a:t>
            </a:r>
            <a:r>
              <a:rPr lang="en-US" sz="3600" dirty="0" smtClean="0"/>
              <a:t> </a:t>
            </a:r>
            <a:r>
              <a:rPr lang="en-US" sz="3600" dirty="0" smtClean="0"/>
              <a:t>and </a:t>
            </a:r>
            <a:r>
              <a:rPr lang="en-US" sz="3600" i="1" dirty="0" smtClean="0">
                <a:latin typeface="Lucida Console" pitchFamily="49" charset="0"/>
              </a:rPr>
              <a:t>continue</a:t>
            </a:r>
            <a:r>
              <a:rPr lang="en-US" sz="3600" dirty="0" smtClean="0"/>
              <a:t> Statements</a:t>
            </a:r>
          </a:p>
        </p:txBody>
      </p:sp>
    </p:spTree>
    <p:extLst>
      <p:ext uri="{BB962C8B-B14F-4D97-AF65-F5344CB8AC3E}">
        <p14:creationId xmlns:p14="http://schemas.microsoft.com/office/powerpoint/2010/main" val="38489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Lucida Console" pitchFamily="49" charset="0"/>
                <a:ea typeface="新細明體" charset="-120"/>
              </a:rPr>
              <a:t>continue</a:t>
            </a:r>
            <a:r>
              <a:rPr lang="en-US" altLang="zh-TW" smtClean="0">
                <a:ea typeface="新細明體" charset="-120"/>
              </a:rPr>
              <a:t> statement in a 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while</a:t>
            </a:r>
            <a:r>
              <a:rPr lang="en-US" altLang="zh-TW" smtClean="0">
                <a:ea typeface="新細明體" charset="-120"/>
              </a:rPr>
              <a:t>, 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 smtClean="0">
                <a:ea typeface="新細明體" charset="-120"/>
              </a:rPr>
              <a:t> or 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do…while</a:t>
            </a:r>
            <a:r>
              <a:rPr lang="en-US" altLang="zh-TW" smtClean="0">
                <a:ea typeface="新細明體" charset="-120"/>
              </a:rPr>
              <a:t> </a:t>
            </a:r>
          </a:p>
          <a:p>
            <a:pPr lvl="1" eaLnBrk="1" hangingPunct="1"/>
            <a:r>
              <a:rPr lang="en-US" altLang="zh-TW" smtClean="0">
                <a:ea typeface="新細明體" charset="-120"/>
              </a:rPr>
              <a:t>skips the remaining statements in the body of the statement and proceeds with the next iteration of the loop</a:t>
            </a:r>
          </a:p>
          <a:p>
            <a:pPr lvl="1" eaLnBrk="1" hangingPunct="1"/>
            <a:r>
              <a:rPr lang="en-US" altLang="zh-TW" smtClean="0">
                <a:ea typeface="新細明體" charset="-120"/>
              </a:rPr>
              <a:t>In 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while</a:t>
            </a:r>
            <a:r>
              <a:rPr lang="en-US" altLang="zh-TW" smtClean="0">
                <a:ea typeface="新細明體" charset="-120"/>
              </a:rPr>
              <a:t> and 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do…while</a:t>
            </a:r>
            <a:r>
              <a:rPr lang="en-US" altLang="zh-TW" smtClean="0">
                <a:ea typeface="新細明體" charset="-120"/>
              </a:rPr>
              <a:t> statements, the loop-continuation test evaluates immediately after the continue statement executes</a:t>
            </a:r>
          </a:p>
          <a:p>
            <a:pPr lvl="1" eaLnBrk="1" hangingPunct="1"/>
            <a:r>
              <a:rPr lang="en-US" altLang="zh-TW" smtClean="0">
                <a:ea typeface="新細明體" charset="-120"/>
              </a:rPr>
              <a:t>In 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 smtClean="0">
                <a:ea typeface="新細明體" charset="-120"/>
              </a:rPr>
              <a:t> statements, the increment expression executes, then the loop-continuation test evaluates</a:t>
            </a: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i="1" dirty="0" smtClean="0">
                <a:latin typeface="Lucida Console" pitchFamily="49" charset="0"/>
              </a:rPr>
              <a:t>break</a:t>
            </a:r>
            <a:r>
              <a:rPr lang="en-US" sz="3600" dirty="0" smtClean="0"/>
              <a:t> </a:t>
            </a:r>
            <a:r>
              <a:rPr lang="en-US" sz="3600" dirty="0" smtClean="0"/>
              <a:t>and </a:t>
            </a:r>
            <a:r>
              <a:rPr lang="en-US" sz="3600" i="1" dirty="0" smtClean="0">
                <a:latin typeface="Lucida Console" pitchFamily="49" charset="0"/>
              </a:rPr>
              <a:t>continue</a:t>
            </a:r>
            <a:r>
              <a:rPr lang="en-US" sz="3600" dirty="0" smtClean="0"/>
              <a:t> </a:t>
            </a:r>
            <a:r>
              <a:rPr lang="en-US" sz="3600" dirty="0" smtClean="0"/>
              <a:t>Statements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2083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 indent="-342900">
              <a:lnSpc>
                <a:spcPct val="90000"/>
              </a:lnSpc>
              <a:defRPr/>
            </a:pPr>
            <a:r>
              <a:rPr lang="en-US" sz="2000" dirty="0" smtClean="0"/>
              <a:t>You’ll combine new functions that you write with prepackaged functions and objects available in </a:t>
            </a:r>
            <a:r>
              <a:rPr lang="en-US" sz="2000" dirty="0" smtClean="0"/>
              <a:t>JavaScript</a:t>
            </a:r>
          </a:p>
          <a:p>
            <a:pPr marL="452628" indent="-342900">
              <a:lnSpc>
                <a:spcPct val="90000"/>
              </a:lnSpc>
              <a:defRPr/>
            </a:pPr>
            <a:endParaRPr lang="en-US" sz="2000" dirty="0" smtClean="0"/>
          </a:p>
          <a:p>
            <a:pPr marL="452628" indent="-342900">
              <a:lnSpc>
                <a:spcPct val="90000"/>
              </a:lnSpc>
              <a:defRPr/>
            </a:pPr>
            <a:r>
              <a:rPr lang="en-US" sz="2000" dirty="0" smtClean="0"/>
              <a:t>The </a:t>
            </a:r>
            <a:r>
              <a:rPr lang="en-US" sz="2000" b="1" dirty="0"/>
              <a:t>prepackaged</a:t>
            </a:r>
            <a:r>
              <a:rPr lang="en-US" sz="2000" dirty="0"/>
              <a:t> functions that belong to JavaScript objects (such as </a:t>
            </a:r>
            <a:r>
              <a:rPr lang="en-US" sz="2000" dirty="0">
                <a:latin typeface="Lucida Console" pitchFamily="49" charset="0"/>
              </a:rPr>
              <a:t>Math.pow</a:t>
            </a:r>
            <a:r>
              <a:rPr lang="en-US" sz="2000" dirty="0"/>
              <a:t>, introduced previously) are called </a:t>
            </a:r>
            <a:r>
              <a:rPr lang="en-US" sz="2000" b="1" dirty="0" smtClean="0"/>
              <a:t>methods</a:t>
            </a:r>
            <a:r>
              <a:rPr lang="en-US" sz="2000" dirty="0" smtClean="0"/>
              <a:t>.</a:t>
            </a:r>
          </a:p>
          <a:p>
            <a:pPr marL="452628" indent="-342900">
              <a:lnSpc>
                <a:spcPct val="90000"/>
              </a:lnSpc>
              <a:defRPr/>
            </a:pPr>
            <a:endParaRPr lang="en-US" dirty="0" smtClean="0"/>
          </a:p>
          <a:p>
            <a:pPr marL="452628" indent="-342900">
              <a:lnSpc>
                <a:spcPct val="90000"/>
              </a:lnSpc>
              <a:defRPr/>
            </a:pPr>
            <a:r>
              <a:rPr lang="en-US" dirty="0" smtClean="0"/>
              <a:t>JavaScript </a:t>
            </a:r>
            <a:r>
              <a:rPr lang="en-US" dirty="0"/>
              <a:t>provides several objects that have a rich collection of methods for performing common mathematical calculations, string manipulations, date and time manipulations, and manipulations of collections of data called arrays. 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Program </a:t>
            </a:r>
            <a:r>
              <a:rPr lang="en-US" sz="3600" dirty="0" smtClean="0"/>
              <a:t>Modules in JavaScript</a:t>
            </a:r>
          </a:p>
        </p:txBody>
      </p:sp>
    </p:spTree>
    <p:extLst>
      <p:ext uri="{BB962C8B-B14F-4D97-AF65-F5344CB8AC3E}">
        <p14:creationId xmlns:p14="http://schemas.microsoft.com/office/powerpoint/2010/main" val="29589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TW" sz="2000" dirty="0" smtClean="0">
                <a:ea typeface="新細明體" charset="-120"/>
              </a:rPr>
              <a:t>You can define </a:t>
            </a:r>
            <a:r>
              <a:rPr lang="en-US" altLang="zh-TW" sz="2000" b="1" dirty="0" smtClean="0">
                <a:ea typeface="新細明體" charset="-120"/>
              </a:rPr>
              <a:t>programmer-defined functions </a:t>
            </a:r>
            <a:r>
              <a:rPr lang="en-US" altLang="zh-TW" sz="2000" dirty="0" smtClean="0">
                <a:ea typeface="新細明體" charset="-120"/>
              </a:rPr>
              <a:t>that perform specific tasks and use them at many points in a script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charset="-120"/>
              </a:rPr>
              <a:t>The actual statements defining the function are written only once and are hidden from other functions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 smtClean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 smtClean="0">
                <a:ea typeface="新細明體" charset="-120"/>
              </a:rPr>
              <a:t>Functions </a:t>
            </a:r>
            <a:r>
              <a:rPr lang="en-US" altLang="zh-TW" sz="2000" dirty="0" smtClean="0">
                <a:ea typeface="新細明體" charset="-120"/>
              </a:rPr>
              <a:t>are invoked by writing the name of the function, followed by a left parenthesis, followed by a comma-separated list of zero or more arguments, followed by a right parenthesis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 smtClean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 smtClean="0">
                <a:ea typeface="新細明體" charset="-120"/>
              </a:rPr>
              <a:t>Methods </a:t>
            </a:r>
            <a:r>
              <a:rPr lang="en-US" altLang="zh-TW" sz="2000" dirty="0" smtClean="0">
                <a:ea typeface="新細明體" charset="-120"/>
              </a:rPr>
              <a:t>are called in the same way as functions, but require the name of the object to which the method belongs and a dot preceding the method name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 smtClean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 smtClean="0">
                <a:ea typeface="新細明體" charset="-120"/>
              </a:rPr>
              <a:t>Function </a:t>
            </a:r>
            <a:r>
              <a:rPr lang="en-US" altLang="zh-TW" sz="2000" dirty="0" smtClean="0">
                <a:ea typeface="新細明體" charset="-120"/>
              </a:rPr>
              <a:t>(and method) arguments may be constants, variables or expressions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Program </a:t>
            </a:r>
            <a:r>
              <a:rPr lang="en-US" sz="3200" dirty="0" smtClean="0"/>
              <a:t>Modules in </a:t>
            </a:r>
            <a:r>
              <a:rPr lang="en-US" sz="3200" dirty="0" smtClean="0"/>
              <a:t>JavaScript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4918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 smtClean="0">
                <a:latin typeface="Lucida Console" pitchFamily="49" charset="0"/>
                <a:ea typeface="新細明體" charset="-120"/>
              </a:rPr>
              <a:t>return</a:t>
            </a:r>
            <a:r>
              <a:rPr lang="en-US" altLang="zh-TW" sz="2400" smtClean="0">
                <a:ea typeface="新細明體" charset="-120"/>
              </a:rPr>
              <a:t> statement </a:t>
            </a:r>
          </a:p>
          <a:p>
            <a:pPr lvl="1" eaLnBrk="1" hangingPunct="1"/>
            <a:r>
              <a:rPr lang="en-US" altLang="zh-TW" sz="1800" smtClean="0">
                <a:ea typeface="新細明體" charset="-120"/>
              </a:rPr>
              <a:t>passes information from inside a function back to the point in the program where it was called</a:t>
            </a:r>
          </a:p>
          <a:p>
            <a:pPr eaLnBrk="1" hangingPunct="1"/>
            <a:r>
              <a:rPr lang="en-US" altLang="zh-TW" sz="2400" smtClean="0">
                <a:ea typeface="新細明體" charset="-120"/>
              </a:rPr>
              <a:t>A function must be called explicitly for the code in its body to execute</a:t>
            </a:r>
          </a:p>
          <a:p>
            <a:pPr eaLnBrk="1" hangingPunct="1"/>
            <a:r>
              <a:rPr lang="en-US" altLang="zh-TW" sz="2400" smtClean="0">
                <a:ea typeface="新細明體" charset="-120"/>
              </a:rPr>
              <a:t>The format of a function definition is</a:t>
            </a:r>
          </a:p>
          <a:p>
            <a:pPr eaLnBrk="1" hangingPunct="1">
              <a:buFontTx/>
              <a:buNone/>
            </a:pPr>
            <a:r>
              <a:rPr lang="en-US" altLang="zh-TW" sz="2400" smtClean="0">
                <a:ea typeface="新細明體" charset="-120"/>
              </a:rPr>
              <a:t>		function </a:t>
            </a:r>
            <a:r>
              <a:rPr lang="en-US" altLang="zh-TW" sz="2400" i="1" smtClean="0">
                <a:ea typeface="新細明體" charset="-120"/>
              </a:rPr>
              <a:t>function-name</a:t>
            </a:r>
            <a:r>
              <a:rPr lang="en-US" altLang="zh-TW" sz="2400" smtClean="0">
                <a:ea typeface="新細明體" charset="-120"/>
              </a:rPr>
              <a:t>( </a:t>
            </a:r>
            <a:r>
              <a:rPr lang="en-US" altLang="zh-TW" sz="2400" i="1" smtClean="0">
                <a:ea typeface="新細明體" charset="-120"/>
              </a:rPr>
              <a:t>parameter-list</a:t>
            </a:r>
            <a:r>
              <a:rPr lang="en-US" altLang="zh-TW" sz="2400" smtClean="0">
                <a:ea typeface="新細明體" charset="-120"/>
              </a:rPr>
              <a:t> )</a:t>
            </a:r>
          </a:p>
          <a:p>
            <a:pPr eaLnBrk="1" hangingPunct="1">
              <a:buFontTx/>
              <a:buNone/>
            </a:pPr>
            <a:r>
              <a:rPr lang="en-US" altLang="zh-TW" sz="2400" smtClean="0">
                <a:ea typeface="新細明體" charset="-120"/>
              </a:rPr>
              <a:t>		{</a:t>
            </a:r>
          </a:p>
          <a:p>
            <a:pPr eaLnBrk="1" hangingPunct="1">
              <a:buFontTx/>
              <a:buNone/>
            </a:pPr>
            <a:r>
              <a:rPr lang="en-US" altLang="zh-TW" sz="2400" smtClean="0">
                <a:ea typeface="新細明體" charset="-120"/>
              </a:rPr>
              <a:t>			</a:t>
            </a:r>
            <a:r>
              <a:rPr lang="en-US" altLang="zh-TW" sz="2400" i="1" smtClean="0">
                <a:ea typeface="新細明體" charset="-120"/>
              </a:rPr>
              <a:t>declarations and statements</a:t>
            </a:r>
          </a:p>
          <a:p>
            <a:pPr eaLnBrk="1" hangingPunct="1">
              <a:buFontTx/>
              <a:buNone/>
            </a:pPr>
            <a:r>
              <a:rPr lang="en-US" altLang="zh-TW" sz="2400" smtClean="0">
                <a:ea typeface="新細明體" charset="-120"/>
              </a:rPr>
              <a:t>		}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Programmer-Defined </a:t>
            </a:r>
            <a:r>
              <a:rPr lang="en-US" dirty="0"/>
              <a:t>Function </a:t>
            </a:r>
            <a:r>
              <a:rPr lang="en-US" i="1" dirty="0">
                <a:latin typeface="Lucida Console" pitchFamily="49" charset="0"/>
              </a:rPr>
              <a:t>square </a:t>
            </a:r>
          </a:p>
        </p:txBody>
      </p:sp>
    </p:spTree>
    <p:extLst>
      <p:ext uri="{BB962C8B-B14F-4D97-AF65-F5344CB8AC3E}">
        <p14:creationId xmlns:p14="http://schemas.microsoft.com/office/powerpoint/2010/main" val="282511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53495"/>
            <a:ext cx="5181600" cy="146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45</a:t>
            </a:fld>
            <a:endParaRPr lang="en-US" altLang="zh-TW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5029200" cy="271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61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038600"/>
            <a:ext cx="4014788" cy="26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532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All variables declared with the keyword </a:t>
            </a:r>
            <a:r>
              <a:rPr lang="en-US" altLang="zh-TW" sz="2400" dirty="0" err="1" smtClean="0">
                <a:ea typeface="新細明體" charset="-120"/>
              </a:rPr>
              <a:t>var</a:t>
            </a:r>
            <a:r>
              <a:rPr lang="en-US" altLang="zh-TW" sz="2400" dirty="0" smtClean="0">
                <a:ea typeface="新細明體" charset="-120"/>
              </a:rPr>
              <a:t> in function definitions are local variables—this means that they can be accessed only in the function in which they’re defined.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A function’s parameters are also considered to be local variables.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ea typeface="新細明體" charset="-120"/>
              </a:rPr>
              <a:t>There are several reasons for modularizing a program with functions.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 smtClean="0">
                <a:ea typeface="新細明體" charset="-120"/>
              </a:rPr>
              <a:t>Divide-and-conquer approach makes program development more manageable.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 smtClean="0">
                <a:ea typeface="新細明體" charset="-120"/>
              </a:rPr>
              <a:t>Software reusability.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 smtClean="0">
                <a:ea typeface="新細明體" charset="-120"/>
              </a:rPr>
              <a:t>Avoid repeating code in a program.</a:t>
            </a:r>
            <a:endParaRPr lang="en-US" altLang="zh-TW" sz="2200" dirty="0" smtClean="0">
              <a:ea typeface="新細明體" charset="-12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Notes </a:t>
            </a:r>
            <a:r>
              <a:rPr lang="en-US" dirty="0"/>
              <a:t>on Programmer-Defined </a:t>
            </a:r>
            <a:r>
              <a:rPr lang="en-US" dirty="0" smtClean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7905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47</a:t>
            </a:fld>
            <a:endParaRPr lang="en-US" altLang="zh-TW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80919"/>
            <a:ext cx="5943600" cy="146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2379060"/>
            <a:ext cx="6019801" cy="102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62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57" y="3505200"/>
            <a:ext cx="5987743" cy="170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27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Your </a:t>
            </a:r>
            <a:r>
              <a:rPr lang="en-US" sz="3200" dirty="0" smtClean="0"/>
              <a:t>First Script: Displaying a Line of Text with JavaScript in a Web </a:t>
            </a:r>
            <a:r>
              <a:rPr lang="en-US" sz="3200" dirty="0" smtClean="0"/>
              <a:t>Page</a:t>
            </a:r>
            <a:endParaRPr lang="en-US" sz="3200" dirty="0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000" dirty="0" smtClean="0">
                <a:ea typeface="新細明體" charset="-120"/>
              </a:rPr>
              <a:t>Often</a:t>
            </a:r>
            <a:r>
              <a:rPr lang="en-US" altLang="zh-TW" sz="2000" dirty="0" smtClean="0">
                <a:ea typeface="新細明體" charset="-120"/>
              </a:rPr>
              <a:t>, </a:t>
            </a:r>
            <a:r>
              <a:rPr lang="en-US" altLang="zh-TW" sz="2000" dirty="0" err="1" smtClean="0">
                <a:ea typeface="新細明體" charset="-120"/>
              </a:rPr>
              <a:t>JavaScripts</a:t>
            </a:r>
            <a:r>
              <a:rPr lang="en-US" altLang="zh-TW" sz="2000" dirty="0" smtClean="0">
                <a:ea typeface="新細明體" charset="-120"/>
              </a:rPr>
              <a:t> appear in the </a:t>
            </a:r>
            <a:r>
              <a:rPr lang="en-US" altLang="zh-TW" sz="2000" dirty="0" smtClean="0">
                <a:latin typeface="Lucida Console" pitchFamily="49" charset="0"/>
                <a:ea typeface="新細明體" charset="-120"/>
              </a:rPr>
              <a:t>&lt;head&gt;</a:t>
            </a:r>
            <a:r>
              <a:rPr lang="en-US" altLang="zh-TW" sz="2000" dirty="0" smtClean="0">
                <a:ea typeface="新細明體" charset="-120"/>
              </a:rPr>
              <a:t> section of the HTML5 document</a:t>
            </a:r>
          </a:p>
          <a:p>
            <a:pPr eaLnBrk="1" hangingPunct="1"/>
            <a:endParaRPr lang="en-US" altLang="zh-TW" sz="2000" dirty="0" smtClean="0">
              <a:ea typeface="新細明體" charset="-120"/>
            </a:endParaRPr>
          </a:p>
          <a:p>
            <a:pPr eaLnBrk="1" hangingPunct="1"/>
            <a:r>
              <a:rPr lang="en-US" altLang="zh-TW" sz="2000" dirty="0" smtClean="0">
                <a:ea typeface="新細明體" charset="-120"/>
              </a:rPr>
              <a:t>The </a:t>
            </a:r>
            <a:r>
              <a:rPr lang="en-US" altLang="zh-TW" sz="2000" dirty="0" smtClean="0">
                <a:ea typeface="新細明體" charset="-120"/>
              </a:rPr>
              <a:t>browser interprets the contents of the </a:t>
            </a:r>
            <a:r>
              <a:rPr lang="en-US" altLang="zh-TW" sz="2000" dirty="0" smtClean="0">
                <a:latin typeface="Lucida Console" pitchFamily="49" charset="0"/>
                <a:ea typeface="新細明體" charset="-120"/>
              </a:rPr>
              <a:t>&lt;head&gt;</a:t>
            </a:r>
            <a:r>
              <a:rPr lang="en-US" altLang="zh-TW" sz="2000" dirty="0" smtClean="0">
                <a:ea typeface="新細明體" charset="-120"/>
              </a:rPr>
              <a:t> section first</a:t>
            </a:r>
          </a:p>
          <a:p>
            <a:pPr eaLnBrk="1" hangingPunct="1"/>
            <a:endParaRPr lang="en-US" altLang="zh-TW" sz="2000" dirty="0" smtClean="0">
              <a:ea typeface="新細明體" charset="-120"/>
            </a:endParaRPr>
          </a:p>
          <a:p>
            <a:pPr eaLnBrk="1" hangingPunct="1"/>
            <a:r>
              <a:rPr lang="en-US" altLang="zh-TW" sz="2000" dirty="0" smtClean="0">
                <a:ea typeface="新細明體" charset="-120"/>
              </a:rPr>
              <a:t>The </a:t>
            </a:r>
            <a:r>
              <a:rPr lang="en-US" altLang="zh-TW" sz="2000" dirty="0" smtClean="0">
                <a:latin typeface="Lucida Console" pitchFamily="49" charset="0"/>
                <a:ea typeface="新細明體" charset="-120"/>
              </a:rPr>
              <a:t>&lt;script&gt;</a:t>
            </a:r>
            <a:r>
              <a:rPr lang="en-US" altLang="zh-TW" sz="2000" dirty="0" smtClean="0">
                <a:ea typeface="新細明體" charset="-120"/>
              </a:rPr>
              <a:t> tag indicates to the browser that the text that follows is part of a script. Attribute type specifies the scripting language used in the script—such as </a:t>
            </a:r>
            <a:r>
              <a:rPr lang="en-US" altLang="zh-TW" sz="2000" dirty="0" smtClean="0">
                <a:latin typeface="Lucida Console" pitchFamily="49" charset="0"/>
                <a:ea typeface="新細明體" charset="-120"/>
              </a:rPr>
              <a:t>text/</a:t>
            </a:r>
            <a:r>
              <a:rPr lang="en-US" altLang="zh-TW" sz="2000" dirty="0" err="1" smtClean="0">
                <a:latin typeface="Lucida Console" pitchFamily="49" charset="0"/>
                <a:ea typeface="新細明體" charset="-120"/>
              </a:rPr>
              <a:t>javascript</a:t>
            </a:r>
            <a:endParaRPr lang="en-US" altLang="zh-TW" sz="2000" dirty="0" smtClean="0">
              <a:ea typeface="新細明體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The script Element and Commenting Your Scripts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2628" indent="-342900">
              <a:defRPr/>
            </a:pPr>
            <a:r>
              <a:rPr lang="en-US" dirty="0" smtClean="0"/>
              <a:t>The </a:t>
            </a:r>
            <a:r>
              <a:rPr lang="en-US" dirty="0">
                <a:latin typeface="Lucida Console" pitchFamily="49" charset="0"/>
              </a:rPr>
              <a:t>&lt;script&gt;</a:t>
            </a:r>
            <a:r>
              <a:rPr lang="en-US" dirty="0"/>
              <a:t> tag </a:t>
            </a:r>
            <a:r>
              <a:rPr lang="en-US" dirty="0" smtClean="0"/>
              <a:t>indicates </a:t>
            </a:r>
            <a:r>
              <a:rPr lang="en-US" dirty="0"/>
              <a:t>to the browser that the text which follows is part of a script. </a:t>
            </a:r>
            <a:endParaRPr lang="en-US" dirty="0"/>
          </a:p>
          <a:p>
            <a:pPr marL="452628" indent="-342900">
              <a:defRPr/>
            </a:pPr>
            <a:endParaRPr lang="en-US" dirty="0" smtClean="0"/>
          </a:p>
          <a:p>
            <a:pPr marL="452628" indent="-342900">
              <a:defRPr/>
            </a:pPr>
            <a:r>
              <a:rPr lang="en-US" dirty="0" smtClean="0"/>
              <a:t>The </a:t>
            </a:r>
            <a:r>
              <a:rPr lang="en-US" dirty="0"/>
              <a:t>type attribute specifies the </a:t>
            </a:r>
            <a:r>
              <a:rPr lang="en-US" b="1" dirty="0"/>
              <a:t>MIME type </a:t>
            </a:r>
            <a:r>
              <a:rPr lang="en-US" dirty="0"/>
              <a:t>of the script as well as the </a:t>
            </a:r>
            <a:r>
              <a:rPr lang="en-US" b="1" dirty="0"/>
              <a:t>scripting language </a:t>
            </a:r>
            <a:r>
              <a:rPr lang="en-US" dirty="0"/>
              <a:t>used in the script—in this case, a </a:t>
            </a:r>
            <a:r>
              <a:rPr lang="en-US" dirty="0">
                <a:latin typeface="Lucida Console" pitchFamily="49" charset="0"/>
              </a:rPr>
              <a:t>text</a:t>
            </a:r>
            <a:r>
              <a:rPr lang="en-US" dirty="0"/>
              <a:t> file written in </a:t>
            </a:r>
            <a:r>
              <a:rPr lang="en-US" dirty="0" err="1">
                <a:latin typeface="Lucida Console" pitchFamily="49" charset="0"/>
              </a:rPr>
              <a:t>javascript</a:t>
            </a:r>
            <a:r>
              <a:rPr lang="en-US" dirty="0"/>
              <a:t>. </a:t>
            </a:r>
            <a:endParaRPr lang="en-US" dirty="0"/>
          </a:p>
          <a:p>
            <a:pPr marL="452628" indent="-342900">
              <a:defRPr/>
            </a:pPr>
            <a:endParaRPr lang="en-US" dirty="0" smtClean="0"/>
          </a:p>
          <a:p>
            <a:pPr marL="452628" indent="-342900">
              <a:defRPr/>
            </a:pPr>
            <a:r>
              <a:rPr lang="en-US" dirty="0" smtClean="0"/>
              <a:t>In </a:t>
            </a:r>
            <a:r>
              <a:rPr lang="en-US" dirty="0"/>
              <a:t>HTML5, the default MIME type for a </a:t>
            </a:r>
            <a:r>
              <a:rPr lang="en-US" dirty="0">
                <a:latin typeface="Lucida Console" pitchFamily="49" charset="0"/>
              </a:rPr>
              <a:t>&lt;script&gt; </a:t>
            </a:r>
            <a:r>
              <a:rPr lang="en-US" dirty="0"/>
              <a:t>is </a:t>
            </a:r>
            <a:r>
              <a:rPr lang="en-US" dirty="0" smtClean="0"/>
              <a:t>"</a:t>
            </a:r>
            <a:r>
              <a:rPr lang="en-US" dirty="0">
                <a:latin typeface="Lucida Console" pitchFamily="49" charset="0"/>
              </a:rPr>
              <a:t>text/</a:t>
            </a:r>
            <a:r>
              <a:rPr lang="en-US" dirty="0" err="1">
                <a:latin typeface="Lucida Console" pitchFamily="49" charset="0"/>
              </a:rPr>
              <a:t>javascript</a:t>
            </a:r>
            <a:r>
              <a:rPr lang="en-US" dirty="0" smtClean="0"/>
              <a:t>", </a:t>
            </a:r>
            <a:r>
              <a:rPr lang="en-US" dirty="0"/>
              <a:t>so you can omit the </a:t>
            </a:r>
            <a:r>
              <a:rPr lang="en-US" dirty="0">
                <a:latin typeface="Lucida Console" pitchFamily="49" charset="0"/>
              </a:rPr>
              <a:t>type</a:t>
            </a:r>
            <a:r>
              <a:rPr lang="en-US" dirty="0"/>
              <a:t> attribute from your </a:t>
            </a:r>
            <a:r>
              <a:rPr lang="en-US" dirty="0">
                <a:latin typeface="Lucida Console" pitchFamily="49" charset="0"/>
              </a:rPr>
              <a:t>&lt;script&gt; </a:t>
            </a:r>
            <a:r>
              <a:rPr lang="en-US" dirty="0"/>
              <a:t>tags. </a:t>
            </a:r>
            <a:endParaRPr lang="en-US" dirty="0"/>
          </a:p>
          <a:p>
            <a:pPr marL="452628" indent="-342900">
              <a:defRPr/>
            </a:pPr>
            <a:endParaRPr lang="en-US" dirty="0" smtClean="0"/>
          </a:p>
          <a:p>
            <a:pPr marL="452628" indent="-342900">
              <a:defRPr/>
            </a:pPr>
            <a:r>
              <a:rPr lang="en-US" dirty="0" smtClean="0"/>
              <a:t>You’ll </a:t>
            </a:r>
            <a:r>
              <a:rPr lang="en-US" dirty="0"/>
              <a:t>see it in legacy HTML documents with embedded </a:t>
            </a:r>
            <a:r>
              <a:rPr lang="en-US" dirty="0" err="1"/>
              <a:t>JavaScripts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3200" dirty="0"/>
              <a:t>The script Element and Commenting Your Scripts</a:t>
            </a:r>
            <a:endParaRPr lang="en-US" sz="3200" dirty="0" smtClean="0"/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charset="-120"/>
              </a:rPr>
              <a:t>A string of characters can be contained between double quotation (</a:t>
            </a:r>
            <a:r>
              <a:rPr lang="en-US" altLang="zh-TW" smtClean="0">
                <a:latin typeface="Lucida Console" pitchFamily="49" charset="0"/>
                <a:ea typeface="新細明體" charset="-120"/>
              </a:rPr>
              <a:t>"</a:t>
            </a:r>
            <a:r>
              <a:rPr lang="en-US" altLang="zh-TW" smtClean="0">
                <a:ea typeface="新細明體" charset="-120"/>
              </a:rPr>
              <a:t>) marks (also called a </a:t>
            </a:r>
            <a:r>
              <a:rPr lang="en-US" altLang="zh-TW" b="1" smtClean="0">
                <a:ea typeface="新細明體" charset="-120"/>
              </a:rPr>
              <a:t>string literal</a:t>
            </a:r>
            <a:r>
              <a:rPr lang="en-US" altLang="zh-TW" smtClean="0">
                <a:ea typeface="新細明體" charset="-120"/>
              </a:rPr>
              <a:t>)</a:t>
            </a: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6553200" cy="110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3200" dirty="0"/>
              <a:t>The script Element and Commenting Your Scripts</a:t>
            </a:r>
            <a:endParaRPr lang="en-US" sz="3200" dirty="0" smtClean="0"/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TW" sz="2000" dirty="0" smtClean="0">
                <a:ea typeface="新細明體" charset="-120"/>
              </a:rPr>
              <a:t>Browser’s </a:t>
            </a:r>
            <a:r>
              <a:rPr lang="en-US" altLang="zh-TW" sz="2000" i="1" dirty="0" smtClean="0">
                <a:latin typeface="Lucida Console" pitchFamily="49" charset="0"/>
                <a:ea typeface="新細明體" charset="-120"/>
              </a:rPr>
              <a:t>document</a:t>
            </a:r>
            <a:r>
              <a:rPr lang="en-US" altLang="zh-TW" sz="2000" dirty="0" smtClean="0">
                <a:ea typeface="新細明體" charset="-120"/>
              </a:rPr>
              <a:t> object represents the HTML5 document currently being displayed in the browser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charset="-120"/>
              </a:rPr>
              <a:t>Allows </a:t>
            </a:r>
            <a:r>
              <a:rPr lang="en-US" altLang="zh-TW" sz="1600" dirty="0" smtClean="0">
                <a:ea typeface="新細明體" charset="-120"/>
              </a:rPr>
              <a:t>you </a:t>
            </a:r>
            <a:r>
              <a:rPr lang="en-US" altLang="zh-TW" sz="1600" dirty="0" smtClean="0">
                <a:ea typeface="新細明體" charset="-120"/>
              </a:rPr>
              <a:t>to specify HTML5 text to be displayed in the HTML5 document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 smtClean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 smtClean="0">
                <a:ea typeface="新細明體" charset="-120"/>
              </a:rPr>
              <a:t>Browser </a:t>
            </a:r>
            <a:r>
              <a:rPr lang="en-US" altLang="zh-TW" sz="2000" dirty="0" smtClean="0">
                <a:ea typeface="新細明體" charset="-120"/>
              </a:rPr>
              <a:t>contains a complete set of </a:t>
            </a:r>
            <a:r>
              <a:rPr lang="en-US" altLang="zh-TW" sz="2000" b="1" dirty="0" smtClean="0">
                <a:ea typeface="新細明體" charset="-120"/>
              </a:rPr>
              <a:t>objects</a:t>
            </a:r>
            <a:r>
              <a:rPr lang="en-US" altLang="zh-TW" sz="2000" dirty="0" smtClean="0">
                <a:ea typeface="新細明體" charset="-120"/>
              </a:rPr>
              <a:t> that allow script programmers to access and manipulate </a:t>
            </a:r>
            <a:r>
              <a:rPr lang="en-US" altLang="zh-TW" sz="2000" b="1" dirty="0" smtClean="0">
                <a:ea typeface="新細明體" charset="-120"/>
              </a:rPr>
              <a:t>every element of an HTML5 document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 smtClean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 smtClean="0">
                <a:ea typeface="新細明體" charset="-120"/>
              </a:rPr>
              <a:t>Object </a:t>
            </a:r>
            <a:endParaRPr lang="en-US" altLang="zh-TW" sz="2000" dirty="0" smtClean="0">
              <a:ea typeface="新細明體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charset="-120"/>
              </a:rPr>
              <a:t>Resides in the computer’s memory and contains information used by the script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charset="-120"/>
              </a:rPr>
              <a:t>The term object normally implies that attributes (data) and behaviors (methods) are associated with the object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 smtClean="0">
                <a:ea typeface="新細明體" charset="-120"/>
              </a:rPr>
              <a:t>An object’s methods use the attributes’ data to perform useful actions for the client of the object—the script that calls the methods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3200" dirty="0"/>
              <a:t>The script Element and Commenting Your Scripts</a:t>
            </a:r>
            <a:endParaRPr lang="en-US" sz="3200" dirty="0" smtClean="0"/>
          </a:p>
        </p:txBody>
      </p:sp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000" dirty="0" smtClean="0">
                <a:ea typeface="新細明體" charset="-120"/>
              </a:rPr>
              <a:t>Every </a:t>
            </a:r>
            <a:r>
              <a:rPr lang="en-US" altLang="zh-TW" sz="2000" dirty="0" smtClean="0">
                <a:ea typeface="新細明體" charset="-120"/>
              </a:rPr>
              <a:t>statement should end with a </a:t>
            </a:r>
            <a:r>
              <a:rPr lang="en-US" altLang="zh-TW" sz="2000" b="1" dirty="0" smtClean="0">
                <a:ea typeface="新細明體" charset="-120"/>
              </a:rPr>
              <a:t>semicolon</a:t>
            </a:r>
            <a:r>
              <a:rPr lang="en-US" altLang="zh-TW" sz="2000" dirty="0" smtClean="0">
                <a:ea typeface="新細明體" charset="-120"/>
              </a:rPr>
              <a:t> (also known as the </a:t>
            </a:r>
            <a:r>
              <a:rPr lang="en-US" altLang="zh-TW" sz="2000" b="1" dirty="0" smtClean="0">
                <a:ea typeface="新細明體" charset="-120"/>
              </a:rPr>
              <a:t>statement terminator</a:t>
            </a:r>
            <a:r>
              <a:rPr lang="en-US" altLang="zh-TW" sz="2000" dirty="0" smtClean="0">
                <a:ea typeface="新細明體" charset="-120"/>
              </a:rPr>
              <a:t>), although none is required by JavaScript</a:t>
            </a:r>
          </a:p>
          <a:p>
            <a:pPr eaLnBrk="1" hangingPunct="1"/>
            <a:endParaRPr lang="en-US" altLang="zh-TW" sz="2000" dirty="0" smtClean="0">
              <a:ea typeface="新細明體" charset="-120"/>
            </a:endParaRPr>
          </a:p>
          <a:p>
            <a:pPr eaLnBrk="1" hangingPunct="1"/>
            <a:r>
              <a:rPr lang="en-US" altLang="zh-TW" sz="2000" dirty="0" smtClean="0">
                <a:ea typeface="新細明體" charset="-120"/>
              </a:rPr>
              <a:t>JavaScript </a:t>
            </a:r>
            <a:r>
              <a:rPr lang="en-US" altLang="zh-TW" sz="2000" dirty="0" smtClean="0">
                <a:ea typeface="新細明體" charset="-120"/>
              </a:rPr>
              <a:t>is </a:t>
            </a:r>
            <a:r>
              <a:rPr lang="en-US" altLang="zh-TW" sz="2000" b="1" dirty="0" smtClean="0">
                <a:ea typeface="新細明體" charset="-120"/>
              </a:rPr>
              <a:t>case sensitive</a:t>
            </a:r>
          </a:p>
          <a:p>
            <a:pPr lvl="1" eaLnBrk="1" hangingPunct="1"/>
            <a:r>
              <a:rPr lang="en-US" altLang="zh-TW" sz="1800" dirty="0" smtClean="0">
                <a:ea typeface="新細明體" charset="-120"/>
              </a:rPr>
              <a:t>Not using the proper uppercase and lowercase letters is a syntax error</a:t>
            </a: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5410200" cy="134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Deitel_HTP_AlphaTemplate">
  <a:themeElements>
    <a:clrScheme name="Deitel_HTP_Alpha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itel_HTP_Alpha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Deitel_HTP_Alpha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aragraphs">
  <a:themeElements>
    <a:clrScheme name="Paragraph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ragraph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Paragraph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Paragraphs">
  <a:themeElements>
    <a:clrScheme name="1_Paragraph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Paragraph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1_Paragraph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itel_HTP_Title">
  <a:themeElements>
    <a:clrScheme name="Deitel_HTP_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itel_HTP_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Deitel_HTP_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Quotes">
  <a:themeElements>
    <a:clrScheme name="Quot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Quote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Quo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bjectives">
  <a:themeElements>
    <a:clrScheme name="Objectiv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bjectiv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Object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utline">
  <a:themeElements>
    <a:clrScheme name="Outlin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utline">
      <a:majorFont>
        <a:latin typeface="Goudy Sans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Outli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ps">
  <a:themeElements>
    <a:clrScheme name="Tip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p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Tip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Figures">
  <a:themeElements>
    <a:clrScheme name="Figur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gures">
      <a:majorFont>
        <a:latin typeface="Arial"/>
        <a:ea typeface=""/>
        <a:cs typeface=""/>
      </a:majorFont>
      <a:minorFont>
        <a:latin typeface="A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Figur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Code">
  <a:themeElements>
    <a:clrScheme name="Co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">
      <a:majorFont>
        <a:latin typeface="Arial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Co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seudocode">
  <a:themeElements>
    <a:clrScheme name="Pseudoco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seudocod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Pseudoco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Deitel_HTP_AlphaTemplate</Template>
  <TotalTime>623</TotalTime>
  <Words>2223</Words>
  <Application>Microsoft Office PowerPoint</Application>
  <PresentationFormat>如螢幕大小 (4:3)</PresentationFormat>
  <Paragraphs>272</Paragraphs>
  <Slides>47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12</vt:i4>
      </vt:variant>
      <vt:variant>
        <vt:lpstr>投影片標題</vt:lpstr>
      </vt:variant>
      <vt:variant>
        <vt:i4>47</vt:i4>
      </vt:variant>
    </vt:vector>
  </HeadingPairs>
  <TitlesOfParts>
    <vt:vector size="71" baseType="lpstr">
      <vt:lpstr>Arial</vt:lpstr>
      <vt:lpstr>Times New Roman</vt:lpstr>
      <vt:lpstr>Times</vt:lpstr>
      <vt:lpstr>Wingdings</vt:lpstr>
      <vt:lpstr>Goudy Sans Medium</vt:lpstr>
      <vt:lpstr>AGaramond</vt:lpstr>
      <vt:lpstr>Lucida Console</vt:lpstr>
      <vt:lpstr>Lucida Sans Unicode</vt:lpstr>
      <vt:lpstr>Wingdings 3</vt:lpstr>
      <vt:lpstr>Verdana</vt:lpstr>
      <vt:lpstr>Wingdings 2</vt:lpstr>
      <vt:lpstr>Symbol</vt:lpstr>
      <vt:lpstr>Deitel_HTP_AlphaTemplate</vt:lpstr>
      <vt:lpstr>Deitel_HTP_Title</vt:lpstr>
      <vt:lpstr>Quotes</vt:lpstr>
      <vt:lpstr>Objectives</vt:lpstr>
      <vt:lpstr>Outline</vt:lpstr>
      <vt:lpstr>Tips</vt:lpstr>
      <vt:lpstr>Figures</vt:lpstr>
      <vt:lpstr>Code</vt:lpstr>
      <vt:lpstr>Pseudocode</vt:lpstr>
      <vt:lpstr>Paragraphs</vt:lpstr>
      <vt:lpstr>1_Paragraphs</vt:lpstr>
      <vt:lpstr>清晰度</vt:lpstr>
      <vt:lpstr>Web程式設計</vt:lpstr>
      <vt:lpstr>JavaScript </vt:lpstr>
      <vt:lpstr>Your First Script: Displaying a Line of Text with JavaScript in a Web Page</vt:lpstr>
      <vt:lpstr>PowerPoint 簡報</vt:lpstr>
      <vt:lpstr>Your First Script: Displaying a Line of Text with JavaScript in a Web Page</vt:lpstr>
      <vt:lpstr>The script Element and Commenting Your Scripts</vt:lpstr>
      <vt:lpstr>The script Element and Commenting Your Scripts</vt:lpstr>
      <vt:lpstr>The script Element and Commenting Your Scripts</vt:lpstr>
      <vt:lpstr>The script Element and Commenting Your Scripts</vt:lpstr>
      <vt:lpstr>The script Element and Commenting Your Scripts</vt:lpstr>
      <vt:lpstr>A Note About Embedding JavaScript Code into HTML5 Documents</vt:lpstr>
      <vt:lpstr>Modifying Your First Script</vt:lpstr>
      <vt:lpstr>PowerPoint 簡報</vt:lpstr>
      <vt:lpstr>Displaying Text in an Alert Dialog</vt:lpstr>
      <vt:lpstr>PowerPoint 簡報</vt:lpstr>
      <vt:lpstr>Escape Sequences</vt:lpstr>
      <vt:lpstr>Obtaining User Input with prompt Dialogs</vt:lpstr>
      <vt:lpstr>Dynamic Welcome Page</vt:lpstr>
      <vt:lpstr>PowerPoint 簡報</vt:lpstr>
      <vt:lpstr>Dynamic Welcome Page</vt:lpstr>
      <vt:lpstr>PowerPoint 簡報</vt:lpstr>
      <vt:lpstr>Dynamic Welcome Page</vt:lpstr>
      <vt:lpstr>Dynamic Welcome Page</vt:lpstr>
      <vt:lpstr>PowerPoint 簡報</vt:lpstr>
      <vt:lpstr>Dynamic Welcome Page</vt:lpstr>
      <vt:lpstr>Variable Types</vt:lpstr>
      <vt:lpstr>Arithmetic</vt:lpstr>
      <vt:lpstr>Decision Making: Equality and Relational Operators</vt:lpstr>
      <vt:lpstr>PowerPoint 簡報</vt:lpstr>
      <vt:lpstr>PowerPoint 簡報</vt:lpstr>
      <vt:lpstr>while Repetition Statement</vt:lpstr>
      <vt:lpstr>PowerPoint 簡報</vt:lpstr>
      <vt:lpstr>for Repetition Statement</vt:lpstr>
      <vt:lpstr>PowerPoint 簡報</vt:lpstr>
      <vt:lpstr>switch Multiple-Selection Statement</vt:lpstr>
      <vt:lpstr>switch Multiple-Selection Statement</vt:lpstr>
      <vt:lpstr>PowerPoint 簡報</vt:lpstr>
      <vt:lpstr>do…while Repetition Statement</vt:lpstr>
      <vt:lpstr>PowerPoint 簡報</vt:lpstr>
      <vt:lpstr>break and continue Statements</vt:lpstr>
      <vt:lpstr>break and continue Statements</vt:lpstr>
      <vt:lpstr>Program Modules in JavaScript</vt:lpstr>
      <vt:lpstr>Program Modules in JavaScript</vt:lpstr>
      <vt:lpstr>Programmer-Defined Function square </vt:lpstr>
      <vt:lpstr>PowerPoint 簡報</vt:lpstr>
      <vt:lpstr>Notes on Programmer-Defined Functions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</dc:title>
  <dc:creator>CK</dc:creator>
  <cp:lastModifiedBy>sammy</cp:lastModifiedBy>
  <cp:revision>279</cp:revision>
  <dcterms:created xsi:type="dcterms:W3CDTF">2007-08-19T03:10:31Z</dcterms:created>
  <dcterms:modified xsi:type="dcterms:W3CDTF">2017-11-07T08:46:15Z</dcterms:modified>
  <cp:category>Temlpate v. 07-27-04</cp:category>
</cp:coreProperties>
</file>